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9"/>
  </p:notesMasterIdLst>
  <p:sldIdLst>
    <p:sldId id="257" r:id="rId4"/>
    <p:sldId id="258" r:id="rId5"/>
    <p:sldId id="259" r:id="rId6"/>
    <p:sldId id="266" r:id="rId7"/>
    <p:sldId id="262" r:id="rId8"/>
    <p:sldId id="264" r:id="rId10"/>
    <p:sldId id="267" r:id="rId11"/>
    <p:sldId id="270" r:id="rId12"/>
    <p:sldId id="276" r:id="rId13"/>
    <p:sldId id="274" r:id="rId14"/>
    <p:sldId id="268" r:id="rId15"/>
    <p:sldId id="271" r:id="rId16"/>
    <p:sldId id="269" r:id="rId17"/>
    <p:sldId id="263" r:id="rId18"/>
    <p:sldId id="284" r:id="rId19"/>
    <p:sldId id="285" r:id="rId20"/>
    <p:sldId id="286" r:id="rId21"/>
    <p:sldId id="287" r:id="rId22"/>
    <p:sldId id="288" r:id="rId23"/>
    <p:sldId id="289" r:id="rId24"/>
    <p:sldId id="290" r:id="rId25"/>
    <p:sldId id="291" r:id="rId26"/>
    <p:sldId id="292" r:id="rId27"/>
    <p:sldId id="294" r:id="rId28"/>
    <p:sldId id="295" r:id="rId29"/>
    <p:sldId id="296" r:id="rId30"/>
    <p:sldId id="297" r:id="rId31"/>
    <p:sldId id="298" r:id="rId32"/>
    <p:sldId id="299" r:id="rId33"/>
    <p:sldId id="300" r:id="rId34"/>
    <p:sldId id="303" r:id="rId35"/>
    <p:sldId id="302" r:id="rId36"/>
    <p:sldId id="304" r:id="rId37"/>
    <p:sldId id="308" r:id="rId38"/>
    <p:sldId id="309" r:id="rId39"/>
    <p:sldId id="310" r:id="rId40"/>
    <p:sldId id="311" r:id="rId41"/>
    <p:sldId id="261" r:id="rId42"/>
    <p:sldId id="265" r:id="rId43"/>
    <p:sldId id="31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0FD905-DD0B-4E68-8159-8C4B3EA8C46B}">
          <p14:sldIdLst>
            <p14:sldId id="257"/>
            <p14:sldId id="258"/>
            <p14:sldId id="259"/>
            <p14:sldId id="266"/>
            <p14:sldId id="262"/>
            <p14:sldId id="264"/>
            <p14:sldId id="267"/>
            <p14:sldId id="270"/>
            <p14:sldId id="276"/>
            <p14:sldId id="274"/>
            <p14:sldId id="268"/>
            <p14:sldId id="271"/>
            <p14:sldId id="269"/>
            <p14:sldId id="263"/>
            <p14:sldId id="284"/>
            <p14:sldId id="285"/>
            <p14:sldId id="286"/>
            <p14:sldId id="287"/>
            <p14:sldId id="288"/>
            <p14:sldId id="289"/>
            <p14:sldId id="290"/>
            <p14:sldId id="291"/>
            <p14:sldId id="292"/>
            <p14:sldId id="294"/>
            <p14:sldId id="295"/>
            <p14:sldId id="296"/>
            <p14:sldId id="297"/>
            <p14:sldId id="298"/>
            <p14:sldId id="299"/>
            <p14:sldId id="300"/>
            <p14:sldId id="303"/>
            <p14:sldId id="302"/>
            <p14:sldId id="304"/>
            <p14:sldId id="308"/>
            <p14:sldId id="309"/>
            <p14:sldId id="310"/>
            <p14:sldId id="311"/>
            <p14:sldId id="261"/>
            <p14:sldId id="265"/>
            <p14:sldId id="312"/>
          </p14:sldIdLst>
        </p14:section>
        <p14:section name="默认节" id="{A672FF9A-CC9C-4809-88E5-4A7B612A530E}">
          <p14:sldIdLst/>
        </p14:section>
        <p14:section name="环境治理及其意义" id="{D3DB684C-D555-4963-ADD2-C2B98CAE2A79}">
          <p14:sldIdLst/>
        </p14:section>
        <p14:section name="空气污染" id="{12A41011-105C-426E-B0E8-56B05E04440D}">
          <p14:sldIdLst/>
        </p14:section>
        <p14:section name="水污染" id="{600D9761-1021-419F-B107-B5F2177F715B}">
          <p14:sldIdLst/>
        </p14:section>
        <p14:section name="土壤污染" id="{0167FF43-F225-4C33-82D2-DFC7A6DDCEBE}">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7362"/>
    <a:srgbClr val="ABB9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5424877391887"/>
          <c:y val="0.0397369154840532"/>
          <c:w val="0.573057093043734"/>
          <c:h val="0.914292927387336"/>
        </c:manualLayout>
      </c:layout>
      <c:doughnutChart>
        <c:varyColors val="1"/>
        <c:ser>
          <c:idx val="0"/>
          <c:order val="0"/>
          <c:tx>
            <c:strRef>
              <c:f>Sheet1!$B$1</c:f>
              <c:strCache>
                <c:ptCount val="1"/>
                <c:pt idx="0">
                  <c:v>销售额</c:v>
                </c:pt>
              </c:strCache>
            </c:strRef>
          </c:tx>
          <c:spPr/>
          <c:explosion val="0"/>
          <c:dPt>
            <c:idx val="0"/>
            <c:bubble3D val="0"/>
            <c:spPr>
              <a:solidFill>
                <a:srgbClr val="4299B1"/>
              </a:solidFill>
              <a:ln w="19050">
                <a:solidFill>
                  <a:schemeClr val="lt1"/>
                </a:solidFill>
              </a:ln>
              <a:effectLst/>
            </c:spPr>
          </c:dPt>
          <c:dPt>
            <c:idx val="1"/>
            <c:bubble3D val="0"/>
            <c:spPr>
              <a:noFill/>
              <a:ln w="19050">
                <a:solidFill>
                  <a:schemeClr val="lt1"/>
                </a:solidFill>
              </a:ln>
              <a:effectLst/>
            </c:spPr>
          </c:dPt>
          <c:dPt>
            <c:idx val="2"/>
            <c:bubble3D val="0"/>
            <c:spPr>
              <a:noFill/>
              <a:ln w="19050">
                <a:solidFill>
                  <a:schemeClr val="lt1"/>
                </a:solidFill>
              </a:ln>
              <a:effectLst/>
            </c:spPr>
          </c:dPt>
          <c:dPt>
            <c:idx val="3"/>
            <c:bubble3D val="0"/>
            <c:spPr>
              <a:no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20</c:v>
                </c:pt>
                <c:pt idx="1">
                  <c:v>5</c:v>
                </c:pt>
              </c:numCache>
            </c:numRef>
          </c:val>
        </c:ser>
        <c:ser>
          <c:idx val="1"/>
          <c:order val="1"/>
          <c:tx>
            <c:strRef>
              <c:f>Sheet1!$C$1</c:f>
              <c:strCache>
                <c:ptCount val="1"/>
                <c:pt idx="0">
                  <c:v>列1</c:v>
                </c:pt>
              </c:strCache>
            </c:strRef>
          </c:tx>
          <c:spPr/>
          <c:explosion val="0"/>
          <c:dPt>
            <c:idx val="0"/>
            <c:bubble3D val="0"/>
            <c:spPr>
              <a:solidFill>
                <a:srgbClr val="5E9B78"/>
              </a:solidFill>
              <a:ln w="19050">
                <a:solidFill>
                  <a:schemeClr val="lt1"/>
                </a:solidFill>
              </a:ln>
              <a:effectLst/>
            </c:spPr>
          </c:dPt>
          <c:dPt>
            <c:idx val="1"/>
            <c:bubble3D val="0"/>
            <c:spPr>
              <a:no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14</c:v>
                </c:pt>
                <c:pt idx="1">
                  <c:v>7</c:v>
                </c:pt>
              </c:numCache>
            </c:numRef>
          </c:val>
        </c:ser>
        <c:ser>
          <c:idx val="2"/>
          <c:order val="2"/>
          <c:tx>
            <c:strRef>
              <c:f>Sheet1!$D$1</c:f>
              <c:strCache>
                <c:ptCount val="1"/>
                <c:pt idx="0">
                  <c:v>列2</c:v>
                </c:pt>
              </c:strCache>
            </c:strRef>
          </c:tx>
          <c:spPr/>
          <c:explosion val="0"/>
          <c:dPt>
            <c:idx val="0"/>
            <c:bubble3D val="0"/>
            <c:spPr>
              <a:solidFill>
                <a:srgbClr val="B2592C"/>
              </a:solidFill>
              <a:ln w="19050">
                <a:solidFill>
                  <a:schemeClr val="lt1"/>
                </a:solidFill>
              </a:ln>
              <a:effectLst/>
            </c:spPr>
          </c:dPt>
          <c:dPt>
            <c:idx val="1"/>
            <c:bubble3D val="0"/>
            <c:spPr>
              <a:no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6</c:v>
                </c:pt>
                <c:pt idx="1">
                  <c:v>6</c:v>
                </c:pt>
              </c:numCache>
            </c:numRef>
          </c:val>
        </c:ser>
        <c:ser>
          <c:idx val="3"/>
          <c:order val="3"/>
          <c:tx>
            <c:strRef>
              <c:f>Sheet1!$E$1</c:f>
              <c:strCache>
                <c:ptCount val="1"/>
                <c:pt idx="0">
                  <c:v>列3</c:v>
                </c:pt>
              </c:strCache>
            </c:strRef>
          </c:tx>
          <c:spPr/>
          <c:explosion val="0"/>
          <c:dPt>
            <c:idx val="0"/>
            <c:bubble3D val="0"/>
            <c:spPr>
              <a:solidFill>
                <a:srgbClr val="E9E38E"/>
              </a:solidFill>
              <a:ln w="19050">
                <a:solidFill>
                  <a:schemeClr val="lt1"/>
                </a:solidFill>
              </a:ln>
              <a:effectLst/>
            </c:spPr>
          </c:dPt>
          <c:dPt>
            <c:idx val="1"/>
            <c:bubble3D val="0"/>
            <c:spPr>
              <a:no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Sheet1!$E$2:$E$5</c:f>
              <c:numCache>
                <c:formatCode>General</c:formatCode>
                <c:ptCount val="4"/>
                <c:pt idx="0">
                  <c:v>1</c:v>
                </c:pt>
                <c:pt idx="1">
                  <c:v>4</c:v>
                </c:pt>
              </c:numCache>
            </c:numRef>
          </c:val>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F032-FDC2-49E6-996D-B83B56E09E3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F2082F-5235-486A-8F71-6FA326AAB9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39B482-6C7C-4207-91E3-31D3C90B4AE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A151B1-6A89-47B3-B954-107CECE3B0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007663D-18F4-4A9C-909E-B67DC28DB2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E2EC45-6F39-44C1-A13B-1FF9FED7107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F53721B-B8D3-4F4C-8CE3-63CF93A63A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57273F-37E1-49E5-A90B-EB3BC0CB13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4625EA2A-15CD-4EE9-B86F-C5069AD63B01}" type="datetimeFigureOut">
              <a:rPr lang="zh-CN" altLang="en-US" smtClean="0"/>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0D89BCFF-56D5-49D6-9714-10C79AD3F28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FC5B9CA-6F43-49A0-90A4-179BD77799D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18AB7E-7B1F-4B04-B8D4-8FCDAB8C9CD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2" Type="http://schemas.openxmlformats.org/officeDocument/2006/relationships/theme" Target="../theme/theme2.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07663D-18F4-4A9C-909E-B67DC28DB2C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2EC45-6F39-44C1-A13B-1FF9FED7107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5B9CA-6F43-49A0-90A4-179BD77799D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8AB7E-7B1F-4B04-B8D4-8FCDAB8C9CD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20.jpe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jpe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jpe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jpe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image" Target="../media/image35.jpeg"/><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xml"/><Relationship Id="rId2" Type="http://schemas.openxmlformats.org/officeDocument/2006/relationships/image" Target="../media/image36.jpeg"/><Relationship Id="rId1" Type="http://schemas.openxmlformats.org/officeDocument/2006/relationships/image" Target="../media/image19.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1.jpeg"/><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38.jpeg"/><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39.jpeg"/><Relationship Id="rId1" Type="http://schemas.openxmlformats.org/officeDocument/2006/relationships/image" Target="../media/image19.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image" Target="../media/image41.jpeg"/><Relationship Id="rId1"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image" Target="../media/image43.jpeg"/><Relationship Id="rId1" Type="http://schemas.openxmlformats.org/officeDocument/2006/relationships/image" Target="../media/image42.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xml"/><Relationship Id="rId2" Type="http://schemas.openxmlformats.org/officeDocument/2006/relationships/image" Target="../media/image44.jpeg"/><Relationship Id="rId1" Type="http://schemas.openxmlformats.org/officeDocument/2006/relationships/image" Target="../media/image29.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21.xml"/><Relationship Id="rId2" Type="http://schemas.openxmlformats.org/officeDocument/2006/relationships/image" Target="../media/image45.jpeg"/><Relationship Id="rId1" Type="http://schemas.openxmlformats.org/officeDocument/2006/relationships/image" Target="../media/image37.jpe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14.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mages.unsplash.com/photo-1423589989400-cc0270157ed0?crop=entropy&amp;dpr=0.95&amp;fit=crop&amp;fm=jpg&amp;h=725&amp;ixjsv=2.1.0&amp;ixlib=rb-0.3.5&amp;q=80&amp;w=1450"/>
          <p:cNvPicPr>
            <a:picLocks noChangeAspect="1" noChangeArrowheads="1"/>
          </p:cNvPicPr>
          <p:nvPr/>
        </p:nvPicPr>
        <p:blipFill rotWithShape="1">
          <a:blip r:embed="rId1">
            <a:extLst>
              <a:ext uri="{28A0092B-C50C-407E-A947-70E740481C1C}">
                <a14:useLocalDpi xmlns:a14="http://schemas.microsoft.com/office/drawing/2010/main" val="0"/>
              </a:ext>
            </a:extLst>
          </a:blip>
          <a:srcRect l="7500" r="3473"/>
          <a:stretch>
            <a:fillRect/>
          </a:stretch>
        </p:blipFill>
        <p:spPr bwMode="auto">
          <a:xfrm>
            <a:off x="-19050" y="0"/>
            <a:ext cx="1221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9050" y="0"/>
            <a:ext cx="12211050" cy="6858000"/>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bg1"/>
              </a:solidFill>
              <a:latin typeface="Helvetica" panose="020B0604020202030204" pitchFamily="34" charset="0"/>
            </a:endParaRPr>
          </a:p>
        </p:txBody>
      </p:sp>
      <p:sp>
        <p:nvSpPr>
          <p:cNvPr id="83" name="文本框 82"/>
          <p:cNvSpPr txBox="1"/>
          <p:nvPr/>
        </p:nvSpPr>
        <p:spPr>
          <a:xfrm>
            <a:off x="952274" y="2234075"/>
            <a:ext cx="8306480" cy="1014730"/>
          </a:xfrm>
          <a:prstGeom prst="rect">
            <a:avLst/>
          </a:prstGeom>
          <a:noFill/>
        </p:spPr>
        <p:txBody>
          <a:bodyPr wrap="square" rtlCol="0">
            <a:spAutoFit/>
          </a:bodyPr>
          <a:lstStyle/>
          <a:p>
            <a:pPr algn="ctr"/>
            <a:r>
              <a:rPr lang="zh-CN" altLang="en-US" sz="6000" dirty="0">
                <a:solidFill>
                  <a:schemeClr val="bg1"/>
                </a:solidFill>
                <a:latin typeface="Helvetica" panose="020B0604020202030204" pitchFamily="34" charset="0"/>
              </a:rPr>
              <a:t>        </a:t>
            </a:r>
            <a:r>
              <a:rPr lang="zh-CN" altLang="en-US" sz="6000" dirty="0">
                <a:solidFill>
                  <a:schemeClr val="bg1"/>
                </a:solidFill>
                <a:latin typeface="华文行楷" panose="02010800040101010101" charset="-122"/>
                <a:ea typeface="华文行楷" panose="02010800040101010101" charset="-122"/>
                <a:sym typeface="+mn-ea"/>
              </a:rPr>
              <a:t>我们的环境 在改变</a:t>
            </a:r>
            <a:endParaRPr lang="zh-CN" altLang="en-US" sz="6000" dirty="0">
              <a:solidFill>
                <a:schemeClr val="bg1"/>
              </a:solidFill>
              <a:latin typeface="华文行楷" panose="02010800040101010101" charset="-122"/>
              <a:ea typeface="华文行楷" panose="02010800040101010101" charset="-122"/>
              <a:sym typeface="+mn-ea"/>
            </a:endParaRPr>
          </a:p>
        </p:txBody>
      </p:sp>
      <p:sp>
        <p:nvSpPr>
          <p:cNvPr id="89" name="椭圆 88"/>
          <p:cNvSpPr/>
          <p:nvPr/>
        </p:nvSpPr>
        <p:spPr>
          <a:xfrm>
            <a:off x="6045994" y="4675291"/>
            <a:ext cx="100012"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5860256" y="4675291"/>
            <a:ext cx="100012" cy="10001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231732" y="4675291"/>
            <a:ext cx="100012" cy="10001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5555933" y="3812906"/>
            <a:ext cx="1080135" cy="337871"/>
          </a:xfrm>
          <a:prstGeom prst="roundRect">
            <a:avLst>
              <a:gd name="adj" fmla="val 50000"/>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2017</a:t>
            </a:r>
            <a:endParaRPr lang="zh-CN" altLang="en-US" dirty="0"/>
          </a:p>
        </p:txBody>
      </p:sp>
      <p:cxnSp>
        <p:nvCxnSpPr>
          <p:cNvPr id="96" name="直接连接符 95"/>
          <p:cNvCxnSpPr/>
          <p:nvPr/>
        </p:nvCxnSpPr>
        <p:spPr>
          <a:xfrm flipH="1">
            <a:off x="2986088" y="3464630"/>
            <a:ext cx="18065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452179" y="3464630"/>
            <a:ext cx="18065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Lawrence - 月半小夜曲">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0374887" y="5853435"/>
            <a:ext cx="487363" cy="487363"/>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50" advTm="3000">
        <p:pull dir="lu"/>
      </p:transition>
    </mc:Choice>
    <mc:Fallback>
      <p:transition spd="med" advTm="3000">
        <p:pull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11"/>
                </p:tgtEl>
              </p:cMediaNode>
            </p:audio>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unsplash.com/uploads/1412408486325945f081a/09b0f9e1?ixlib=rb-0.3.5&amp;q=80&amp;fm=jpg&amp;crop=entropy&amp;w=1080&amp;fit=max&amp;s=ee44f3e249aeaecf9ff201144d3d8e09"/>
          <p:cNvPicPr>
            <a:picLocks noChangeAspect="1" noChangeArrowheads="1"/>
          </p:cNvPicPr>
          <p:nvPr/>
        </p:nvPicPr>
        <p:blipFill rotWithShape="1">
          <a:blip r:embed="rId1">
            <a:extLst>
              <a:ext uri="{28A0092B-C50C-407E-A947-70E740481C1C}">
                <a14:useLocalDpi xmlns:a14="http://schemas.microsoft.com/office/drawing/2010/main" val="0"/>
              </a:ext>
            </a:extLst>
          </a:blip>
          <a:srcRect t="10806" b="14355"/>
          <a:stretch>
            <a:fillRect/>
          </a:stretch>
        </p:blipFill>
        <p:spPr bwMode="auto">
          <a:xfrm>
            <a:off x="0" y="-29496"/>
            <a:ext cx="12192000" cy="688749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101" y="0"/>
            <a:ext cx="12230100" cy="6858000"/>
          </a:xfrm>
          <a:prstGeom prst="rect">
            <a:avLst/>
          </a:prstGeom>
          <a:solidFill>
            <a:schemeClr val="bg2">
              <a:lumMod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619072" y="398171"/>
            <a:ext cx="2868254" cy="584775"/>
          </a:xfrm>
          <a:prstGeom prst="rect">
            <a:avLst/>
          </a:prstGeom>
          <a:solidFill>
            <a:schemeClr val="accent2">
              <a:lumMod val="40000"/>
              <a:lumOff val="60000"/>
            </a:schemeClr>
          </a:solidFill>
          <a:ln>
            <a:solidFill>
              <a:schemeClr val="accent1"/>
            </a:solidFill>
          </a:ln>
        </p:spPr>
        <p:txBody>
          <a:bodyPr wrap="square" rtlCol="0">
            <a:spAutoFit/>
          </a:bodyPr>
          <a:lstStyle/>
          <a:p>
            <a:r>
              <a:rPr lang="zh-CN" altLang="en-US" sz="3200" dirty="0">
                <a:solidFill>
                  <a:schemeClr val="accent1"/>
                </a:solidFill>
                <a:latin typeface="楷体" panose="02010609060101010101" pitchFamily="49" charset="-122"/>
                <a:ea typeface="楷体" panose="02010609060101010101" pitchFamily="49" charset="-122"/>
              </a:rPr>
              <a:t>水污染的危害</a:t>
            </a:r>
            <a:r>
              <a:rPr lang="en-US" altLang="zh-CN" sz="3200" dirty="0">
                <a:solidFill>
                  <a:srgbClr val="92D050"/>
                </a:solidFill>
                <a:latin typeface="楷体" panose="02010609060101010101" pitchFamily="49" charset="-122"/>
                <a:ea typeface="楷体" panose="02010609060101010101" pitchFamily="49" charset="-122"/>
              </a:rPr>
              <a:t> </a:t>
            </a:r>
            <a:endParaRPr lang="zh-CN" altLang="en-US" sz="3200" dirty="0">
              <a:solidFill>
                <a:srgbClr val="92D050"/>
              </a:solidFill>
              <a:latin typeface="楷体" panose="02010609060101010101" pitchFamily="49" charset="-122"/>
              <a:ea typeface="楷体" panose="02010609060101010101" pitchFamily="49" charset="-122"/>
            </a:endParaRPr>
          </a:p>
        </p:txBody>
      </p:sp>
      <p:sp>
        <p:nvSpPr>
          <p:cNvPr id="5" name="KSO_Shape"/>
          <p:cNvSpPr/>
          <p:nvPr/>
        </p:nvSpPr>
        <p:spPr>
          <a:xfrm>
            <a:off x="7737769" y="3272980"/>
            <a:ext cx="331517" cy="308863"/>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 name="KSO_Shape"/>
          <p:cNvSpPr/>
          <p:nvPr/>
        </p:nvSpPr>
        <p:spPr>
          <a:xfrm>
            <a:off x="7756002" y="4312699"/>
            <a:ext cx="331517" cy="269634"/>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KSO_Shape"/>
          <p:cNvSpPr/>
          <p:nvPr/>
        </p:nvSpPr>
        <p:spPr bwMode="auto">
          <a:xfrm>
            <a:off x="7756002" y="3790629"/>
            <a:ext cx="313284" cy="313284"/>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p:nvPr/>
        </p:nvSpPr>
        <p:spPr>
          <a:xfrm>
            <a:off x="7756002" y="2741794"/>
            <a:ext cx="331517" cy="331517"/>
          </a:xfrm>
          <a:custGeom>
            <a:avLst/>
            <a:gdLst/>
            <a:ahLst/>
            <a:cxnLst/>
            <a:rect l="l" t="t" r="r" b="b"/>
            <a:pathLst>
              <a:path w="577593" h="577592">
                <a:moveTo>
                  <a:pt x="234310" y="380217"/>
                </a:moveTo>
                <a:cubicBezTo>
                  <a:pt x="246869" y="387442"/>
                  <a:pt x="258665" y="381442"/>
                  <a:pt x="262548" y="404283"/>
                </a:cubicBezTo>
                <a:cubicBezTo>
                  <a:pt x="266431" y="427125"/>
                  <a:pt x="242854" y="459767"/>
                  <a:pt x="229183" y="471323"/>
                </a:cubicBezTo>
                <a:cubicBezTo>
                  <a:pt x="215512" y="482878"/>
                  <a:pt x="193419" y="478515"/>
                  <a:pt x="180522" y="473617"/>
                </a:cubicBezTo>
                <a:cubicBezTo>
                  <a:pt x="193965" y="466292"/>
                  <a:pt x="207048" y="454529"/>
                  <a:pt x="217339" y="440601"/>
                </a:cubicBezTo>
                <a:cubicBezTo>
                  <a:pt x="233687" y="418479"/>
                  <a:pt x="240024" y="395096"/>
                  <a:pt x="234310" y="380217"/>
                </a:cubicBezTo>
                <a:close/>
                <a:moveTo>
                  <a:pt x="425006" y="121382"/>
                </a:moveTo>
                <a:cubicBezTo>
                  <a:pt x="429704" y="126991"/>
                  <a:pt x="433488" y="134230"/>
                  <a:pt x="436644" y="143057"/>
                </a:cubicBezTo>
                <a:cubicBezTo>
                  <a:pt x="453017" y="188848"/>
                  <a:pt x="374979" y="223071"/>
                  <a:pt x="356472" y="222273"/>
                </a:cubicBezTo>
                <a:cubicBezTo>
                  <a:pt x="340632" y="221589"/>
                  <a:pt x="329013" y="212922"/>
                  <a:pt x="316773" y="203393"/>
                </a:cubicBezTo>
                <a:cubicBezTo>
                  <a:pt x="332982" y="199546"/>
                  <a:pt x="349992" y="192409"/>
                  <a:pt x="365914" y="183372"/>
                </a:cubicBezTo>
                <a:cubicBezTo>
                  <a:pt x="400284" y="163865"/>
                  <a:pt x="423202" y="139309"/>
                  <a:pt x="425006" y="121382"/>
                </a:cubicBezTo>
                <a:close/>
                <a:moveTo>
                  <a:pt x="288797" y="0"/>
                </a:moveTo>
                <a:cubicBezTo>
                  <a:pt x="448295" y="0"/>
                  <a:pt x="577593" y="129298"/>
                  <a:pt x="577593" y="288796"/>
                </a:cubicBezTo>
                <a:cubicBezTo>
                  <a:pt x="577593" y="448294"/>
                  <a:pt x="448295" y="577592"/>
                  <a:pt x="288797" y="577592"/>
                </a:cubicBezTo>
                <a:cubicBezTo>
                  <a:pt x="242745" y="577593"/>
                  <a:pt x="199210" y="566813"/>
                  <a:pt x="160790" y="547224"/>
                </a:cubicBezTo>
                <a:lnTo>
                  <a:pt x="160978" y="548653"/>
                </a:lnTo>
                <a:cubicBezTo>
                  <a:pt x="160918" y="548616"/>
                  <a:pt x="159201" y="547509"/>
                  <a:pt x="156576" y="545302"/>
                </a:cubicBezTo>
                <a:cubicBezTo>
                  <a:pt x="155826" y="545059"/>
                  <a:pt x="155138" y="544697"/>
                  <a:pt x="154452" y="544332"/>
                </a:cubicBezTo>
                <a:lnTo>
                  <a:pt x="154081" y="542962"/>
                </a:lnTo>
                <a:cubicBezTo>
                  <a:pt x="143887" y="534039"/>
                  <a:pt x="126458" y="513897"/>
                  <a:pt x="125778" y="482542"/>
                </a:cubicBezTo>
                <a:cubicBezTo>
                  <a:pt x="125207" y="456209"/>
                  <a:pt x="135424" y="442013"/>
                  <a:pt x="144328" y="435402"/>
                </a:cubicBezTo>
                <a:cubicBezTo>
                  <a:pt x="141049" y="427772"/>
                  <a:pt x="139101" y="420175"/>
                  <a:pt x="137482" y="414002"/>
                </a:cubicBezTo>
                <a:cubicBezTo>
                  <a:pt x="130441" y="387159"/>
                  <a:pt x="138178" y="160274"/>
                  <a:pt x="347629" y="102143"/>
                </a:cubicBezTo>
                <a:cubicBezTo>
                  <a:pt x="355010" y="100659"/>
                  <a:pt x="362177" y="99561"/>
                  <a:pt x="369059" y="99057"/>
                </a:cubicBezTo>
                <a:cubicBezTo>
                  <a:pt x="375940" y="98553"/>
                  <a:pt x="382537" y="98644"/>
                  <a:pt x="388776" y="99538"/>
                </a:cubicBezTo>
                <a:cubicBezTo>
                  <a:pt x="400320" y="101193"/>
                  <a:pt x="410643" y="105601"/>
                  <a:pt x="418998" y="114390"/>
                </a:cubicBezTo>
                <a:cubicBezTo>
                  <a:pt x="425438" y="129703"/>
                  <a:pt x="401160" y="157423"/>
                  <a:pt x="362093" y="179190"/>
                </a:cubicBezTo>
                <a:cubicBezTo>
                  <a:pt x="345488" y="188443"/>
                  <a:pt x="327757" y="195717"/>
                  <a:pt x="311456" y="199847"/>
                </a:cubicBezTo>
                <a:cubicBezTo>
                  <a:pt x="306035" y="196348"/>
                  <a:pt x="300569" y="194901"/>
                  <a:pt x="294986" y="197818"/>
                </a:cubicBezTo>
                <a:cubicBezTo>
                  <a:pt x="275325" y="208090"/>
                  <a:pt x="219960" y="314670"/>
                  <a:pt x="214388" y="347873"/>
                </a:cubicBezTo>
                <a:cubicBezTo>
                  <a:pt x="212440" y="359480"/>
                  <a:pt x="217439" y="367666"/>
                  <a:pt x="224964" y="373701"/>
                </a:cubicBezTo>
                <a:lnTo>
                  <a:pt x="224630" y="374083"/>
                </a:lnTo>
                <a:cubicBezTo>
                  <a:pt x="237092" y="384983"/>
                  <a:pt x="231822" y="412316"/>
                  <a:pt x="212274" y="438164"/>
                </a:cubicBezTo>
                <a:cubicBezTo>
                  <a:pt x="201379" y="452569"/>
                  <a:pt x="187435" y="464598"/>
                  <a:pt x="173722" y="471257"/>
                </a:cubicBezTo>
                <a:cubicBezTo>
                  <a:pt x="160041" y="464734"/>
                  <a:pt x="151775" y="453122"/>
                  <a:pt x="146587" y="441033"/>
                </a:cubicBezTo>
                <a:cubicBezTo>
                  <a:pt x="139259" y="451214"/>
                  <a:pt x="130813" y="467448"/>
                  <a:pt x="133146" y="486288"/>
                </a:cubicBezTo>
                <a:cubicBezTo>
                  <a:pt x="137119" y="518381"/>
                  <a:pt x="141720" y="516247"/>
                  <a:pt x="146174" y="525248"/>
                </a:cubicBezTo>
                <a:cubicBezTo>
                  <a:pt x="158269" y="542339"/>
                  <a:pt x="158341" y="537239"/>
                  <a:pt x="159578" y="539900"/>
                </a:cubicBezTo>
                <a:cubicBezTo>
                  <a:pt x="198149" y="560306"/>
                  <a:pt x="242154" y="571597"/>
                  <a:pt x="288797" y="571597"/>
                </a:cubicBezTo>
                <a:cubicBezTo>
                  <a:pt x="444983" y="571597"/>
                  <a:pt x="571598" y="444983"/>
                  <a:pt x="571598" y="288796"/>
                </a:cubicBezTo>
                <a:cubicBezTo>
                  <a:pt x="571598" y="132609"/>
                  <a:pt x="444984" y="5995"/>
                  <a:pt x="288797" y="5995"/>
                </a:cubicBezTo>
                <a:cubicBezTo>
                  <a:pt x="132610" y="5995"/>
                  <a:pt x="5996" y="132609"/>
                  <a:pt x="5996" y="288796"/>
                </a:cubicBezTo>
                <a:cubicBezTo>
                  <a:pt x="5996" y="370017"/>
                  <a:pt x="40236" y="443242"/>
                  <a:pt x="95262" y="494616"/>
                </a:cubicBezTo>
                <a:lnTo>
                  <a:pt x="90248" y="498151"/>
                </a:lnTo>
                <a:cubicBezTo>
                  <a:pt x="34594" y="445716"/>
                  <a:pt x="0" y="371296"/>
                  <a:pt x="1" y="288796"/>
                </a:cubicBezTo>
                <a:cubicBezTo>
                  <a:pt x="1" y="129298"/>
                  <a:pt x="129299" y="0"/>
                  <a:pt x="28879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文本框 3"/>
          <p:cNvSpPr txBox="1"/>
          <p:nvPr/>
        </p:nvSpPr>
        <p:spPr>
          <a:xfrm>
            <a:off x="618857" y="1228846"/>
            <a:ext cx="4722793" cy="5015865"/>
          </a:xfrm>
          <a:prstGeom prst="rect">
            <a:avLst/>
          </a:prstGeom>
          <a:solidFill>
            <a:schemeClr val="bg1">
              <a:lumMod val="85000"/>
            </a:schemeClr>
          </a:solidFill>
        </p:spPr>
        <p:txBody>
          <a:bodyPr wrap="square" rtlCol="0">
            <a:spAutoFit/>
          </a:bodyPr>
          <a:lstStyle/>
          <a:p>
            <a:r>
              <a:rPr lang="en-US" altLang="zh-CN" sz="1600" dirty="0">
                <a:solidFill>
                  <a:schemeClr val="bg1"/>
                </a:solidFill>
                <a:latin typeface="Helvetica" panose="020B0604020202030204" pitchFamily="34" charset="0"/>
              </a:rPr>
              <a:t>   </a:t>
            </a:r>
            <a:r>
              <a:rPr lang="en-US" altLang="zh-CN" sz="1600" dirty="0">
                <a:solidFill>
                  <a:schemeClr val="accent6">
                    <a:lumMod val="50000"/>
                  </a:schemeClr>
                </a:solidFill>
                <a:latin typeface="Helvetica" panose="020B0604020202030204" pitchFamily="34" charset="0"/>
              </a:rPr>
              <a:t> </a:t>
            </a:r>
            <a:r>
              <a:rPr lang="zh-CN" altLang="en-US" sz="1600" dirty="0">
                <a:solidFill>
                  <a:schemeClr val="accent6">
                    <a:lumMod val="50000"/>
                  </a:schemeClr>
                </a:solidFill>
                <a:latin typeface="Helvetica" panose="020B0604020202030204" pitchFamily="34" charset="0"/>
              </a:rPr>
              <a:t>尽管地球上的水很丰富，但由于淡水资源数量有限，分布又不均匀，加上人口急骤增长和工农业用水量不断增加，许多地区缺水的现象仍十分严重。尽管地球上的水是可再生和不断循环的，但由于环境污染日趋严重，水质日益恶化。全球性的水资源危机给人类带来了极大的危害。已引起人类的普遍关注。</a:t>
            </a:r>
            <a:endParaRPr lang="zh-CN" altLang="en-US" sz="1600" dirty="0">
              <a:solidFill>
                <a:schemeClr val="accent6">
                  <a:lumMod val="50000"/>
                </a:schemeClr>
              </a:solidFill>
              <a:latin typeface="Helvetica" panose="020B0604020202030204" pitchFamily="34" charset="0"/>
            </a:endParaRPr>
          </a:p>
          <a:p>
            <a:r>
              <a:rPr lang="en-US" altLang="zh-CN" sz="1600" dirty="0">
                <a:solidFill>
                  <a:schemeClr val="accent6">
                    <a:lumMod val="50000"/>
                  </a:schemeClr>
                </a:solidFill>
                <a:latin typeface="Helvetica" panose="020B0604020202030204" pitchFamily="34" charset="0"/>
              </a:rPr>
              <a:t>1</a:t>
            </a:r>
            <a:r>
              <a:rPr lang="zh-CN" altLang="en-US" sz="1600" dirty="0">
                <a:solidFill>
                  <a:schemeClr val="accent6">
                    <a:lumMod val="50000"/>
                  </a:schemeClr>
                </a:solidFill>
                <a:latin typeface="Helvetica" panose="020B0604020202030204" pitchFamily="34" charset="0"/>
              </a:rPr>
              <a:t>，水污染对人体的危害 ：人体在新陈代谢的过程中，随着饮水和食物，把水中的各种元素通过消化道进入人体的各个部分。当水中缺乏某些或某种人体生命过程所必需的元素时，都会影响人体健康。例如，有些地区水中缺碘，长期饮用这种水，就会导致“大脖子病”，就是医学上所称的“地方性甲状腺肿 ”。当水中含有有害物质时，对人体的危害更大。</a:t>
            </a:r>
            <a:endParaRPr lang="zh-CN" altLang="en-US" sz="1600" dirty="0">
              <a:solidFill>
                <a:schemeClr val="accent6">
                  <a:lumMod val="50000"/>
                </a:schemeClr>
              </a:solidFill>
              <a:latin typeface="Helvetica" panose="020B0604020202030204" pitchFamily="34" charset="0"/>
            </a:endParaRPr>
          </a:p>
          <a:p>
            <a:r>
              <a:rPr lang="en-US" altLang="zh-CN" sz="1600" dirty="0">
                <a:solidFill>
                  <a:schemeClr val="accent6">
                    <a:lumMod val="50000"/>
                  </a:schemeClr>
                </a:solidFill>
                <a:latin typeface="Helvetica" panose="020B0604020202030204" pitchFamily="34" charset="0"/>
              </a:rPr>
              <a:t>2</a:t>
            </a:r>
            <a:r>
              <a:rPr lang="zh-CN" altLang="en-US" sz="1600" dirty="0">
                <a:solidFill>
                  <a:schemeClr val="accent6">
                    <a:lumMod val="50000"/>
                  </a:schemeClr>
                </a:solidFill>
                <a:latin typeface="Helvetica" panose="020B0604020202030204" pitchFamily="34" charset="0"/>
              </a:rPr>
              <a:t>，水污染对水生生物的危害 ：水中生活着各种各样的水生动物和植物。生物与水、生物与生物之间进行着复杂的物质和能量的交换，从数量上保持着一种动态的平衡关系。但在人类活动的影响下，这种平衡遭到了破坏。</a:t>
            </a:r>
            <a:endParaRPr lang="zh-CN" altLang="en-US" sz="1600" dirty="0">
              <a:solidFill>
                <a:schemeClr val="accent6">
                  <a:lumMod val="50000"/>
                </a:schemeClr>
              </a:solidFill>
              <a:latin typeface="Helvetica" panose="020B0604020202030204" pitchFamily="34" charset="0"/>
            </a:endParaRPr>
          </a:p>
        </p:txBody>
      </p:sp>
      <p:sp>
        <p:nvSpPr>
          <p:cNvPr id="8" name="文本框 7"/>
          <p:cNvSpPr txBox="1"/>
          <p:nvPr/>
        </p:nvSpPr>
        <p:spPr>
          <a:xfrm>
            <a:off x="7631444" y="2091768"/>
            <a:ext cx="1315706" cy="400110"/>
          </a:xfrm>
          <a:prstGeom prst="rect">
            <a:avLst/>
          </a:prstGeom>
          <a:noFill/>
        </p:spPr>
        <p:txBody>
          <a:bodyPr wrap="square" rtlCol="0">
            <a:spAutoFit/>
          </a:bodyPr>
          <a:lstStyle/>
          <a:p>
            <a:r>
              <a:rPr lang="en-US" altLang="zh-CN" sz="2000" dirty="0">
                <a:solidFill>
                  <a:schemeClr val="bg1"/>
                </a:solidFill>
                <a:latin typeface="Helvetica" panose="020B0604020202030204" pitchFamily="34" charset="0"/>
              </a:rPr>
              <a:t>Follow us</a:t>
            </a:r>
            <a:endParaRPr lang="zh-CN" altLang="en-US" sz="2000" dirty="0">
              <a:solidFill>
                <a:schemeClr val="bg1"/>
              </a:solidFill>
              <a:latin typeface="Helvetica" panose="020B0604020202030204" pitchFamily="34" charset="0"/>
            </a:endParaRPr>
          </a:p>
        </p:txBody>
      </p:sp>
      <p:sp>
        <p:nvSpPr>
          <p:cNvPr id="12" name="矩形 11"/>
          <p:cNvSpPr/>
          <p:nvPr/>
        </p:nvSpPr>
        <p:spPr>
          <a:xfrm>
            <a:off x="8289297" y="2764147"/>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289297" y="3267903"/>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289297" y="3803866"/>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289297" y="4304111"/>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328837" y="3229777"/>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sp>
        <p:nvSpPr>
          <p:cNvPr id="19" name="文本框 18"/>
          <p:cNvSpPr txBox="1"/>
          <p:nvPr/>
        </p:nvSpPr>
        <p:spPr>
          <a:xfrm>
            <a:off x="8328837" y="3762605"/>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sp>
        <p:nvSpPr>
          <p:cNvPr id="20" name="文本框 19"/>
          <p:cNvSpPr txBox="1"/>
          <p:nvPr/>
        </p:nvSpPr>
        <p:spPr>
          <a:xfrm>
            <a:off x="8328837" y="4262850"/>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cxnSp>
        <p:nvCxnSpPr>
          <p:cNvPr id="21" name="直接连接符 20"/>
          <p:cNvCxnSpPr/>
          <p:nvPr/>
        </p:nvCxnSpPr>
        <p:spPr>
          <a:xfrm>
            <a:off x="8874419" y="2313700"/>
            <a:ext cx="6759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2">
            <a:extLst>
              <a:ext uri="{28A0092B-C50C-407E-A947-70E740481C1C}">
                <a14:useLocalDpi xmlns:a14="http://schemas.microsoft.com/office/drawing/2010/main" val="0"/>
              </a:ext>
            </a:extLst>
          </a:blip>
          <a:srcRect l="-4814" t="15222" r="-15604" b="-2429"/>
          <a:stretch>
            <a:fillRect/>
          </a:stretch>
        </p:blipFill>
        <p:spPr>
          <a:xfrm>
            <a:off x="5239416" y="602691"/>
            <a:ext cx="6100459" cy="3487884"/>
          </a:xfrm>
          <a:prstGeom prst="rect">
            <a:avLst/>
          </a:prstGeom>
        </p:spPr>
      </p:pic>
      <p:pic>
        <p:nvPicPr>
          <p:cNvPr id="1024" name="图片 1023"/>
          <p:cNvPicPr>
            <a:picLocks noChangeAspect="1"/>
          </p:cNvPicPr>
          <p:nvPr/>
        </p:nvPicPr>
        <p:blipFill rotWithShape="1">
          <a:blip r:embed="rId3">
            <a:extLst>
              <a:ext uri="{28A0092B-C50C-407E-A947-70E740481C1C}">
                <a14:useLocalDpi xmlns:a14="http://schemas.microsoft.com/office/drawing/2010/main" val="0"/>
              </a:ext>
            </a:extLst>
          </a:blip>
          <a:srcRect l="1871" t="4545" r="1040" b="4703"/>
          <a:stretch>
            <a:fillRect/>
          </a:stretch>
        </p:blipFill>
        <p:spPr>
          <a:xfrm>
            <a:off x="7113841" y="3229310"/>
            <a:ext cx="4870215" cy="2942667"/>
          </a:xfrm>
          <a:prstGeom prst="rect">
            <a:avLst/>
          </a:prstGeom>
        </p:spPr>
      </p:pic>
      <p:cxnSp>
        <p:nvCxnSpPr>
          <p:cNvPr id="34" name="直接连接符 33"/>
          <p:cNvCxnSpPr/>
          <p:nvPr/>
        </p:nvCxnSpPr>
        <p:spPr>
          <a:xfrm>
            <a:off x="703702" y="6413326"/>
            <a:ext cx="6177643"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advTm="8484">
        <p:zoom dir="in"/>
      </p:transition>
    </mc:Choice>
    <mc:Fallback>
      <p:transition spd="slow" advTm="8484">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图片 36"/>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0" y="-64525"/>
            <a:ext cx="12192000" cy="3493525"/>
          </a:xfrm>
          <a:custGeom>
            <a:avLst/>
            <a:gdLst>
              <a:gd name="connsiteX0" fmla="*/ 0 w 12192001"/>
              <a:gd name="connsiteY0" fmla="*/ 0 h 2859089"/>
              <a:gd name="connsiteX1" fmla="*/ 12192001 w 12192001"/>
              <a:gd name="connsiteY1" fmla="*/ 0 h 2859089"/>
              <a:gd name="connsiteX2" fmla="*/ 12192001 w 12192001"/>
              <a:gd name="connsiteY2" fmla="*/ 2859089 h 2859089"/>
              <a:gd name="connsiteX3" fmla="*/ 0 w 12192001"/>
              <a:gd name="connsiteY3" fmla="*/ 2859089 h 2859089"/>
            </a:gdLst>
            <a:ahLst/>
            <a:cxnLst>
              <a:cxn ang="0">
                <a:pos x="connsiteX0" y="connsiteY0"/>
              </a:cxn>
              <a:cxn ang="0">
                <a:pos x="connsiteX1" y="connsiteY1"/>
              </a:cxn>
              <a:cxn ang="0">
                <a:pos x="connsiteX2" y="connsiteY2"/>
              </a:cxn>
              <a:cxn ang="0">
                <a:pos x="connsiteX3" y="connsiteY3"/>
              </a:cxn>
            </a:cxnLst>
            <a:rect l="l" t="t" r="r" b="b"/>
            <a:pathLst>
              <a:path w="12192001" h="2859089">
                <a:moveTo>
                  <a:pt x="0" y="0"/>
                </a:moveTo>
                <a:lnTo>
                  <a:pt x="12192001" y="0"/>
                </a:lnTo>
                <a:lnTo>
                  <a:pt x="12192001" y="2859089"/>
                </a:lnTo>
                <a:lnTo>
                  <a:pt x="0" y="2859089"/>
                </a:lnTo>
                <a:close/>
              </a:path>
            </a:pathLst>
          </a:cu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4673599" y="2132799"/>
            <a:ext cx="2844800" cy="7247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673599" y="2850121"/>
            <a:ext cx="2844800" cy="19787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589779" y="2286518"/>
            <a:ext cx="3012440" cy="461665"/>
          </a:xfrm>
          <a:prstGeom prst="rect">
            <a:avLst/>
          </a:prstGeom>
          <a:noFill/>
        </p:spPr>
        <p:txBody>
          <a:bodyPr wrap="square" rtlCol="0">
            <a:spAutoFit/>
          </a:bodyPr>
          <a:lstStyle/>
          <a:p>
            <a:pPr algn="ctr"/>
            <a:r>
              <a:rPr lang="zh-CN" altLang="en-US" sz="2400" dirty="0">
                <a:solidFill>
                  <a:schemeClr val="bg1"/>
                </a:solidFill>
                <a:latin typeface="楷体" panose="02010609060101010101" pitchFamily="49" charset="-122"/>
                <a:ea typeface="楷体" panose="02010609060101010101" pitchFamily="49" charset="-122"/>
              </a:rPr>
              <a:t>悲伤的故事</a:t>
            </a:r>
            <a:endParaRPr lang="zh-CN" altLang="en-US" sz="2400" dirty="0">
              <a:solidFill>
                <a:schemeClr val="bg1"/>
              </a:solidFill>
              <a:latin typeface="楷体" panose="02010609060101010101" pitchFamily="49" charset="-122"/>
              <a:ea typeface="楷体" panose="02010609060101010101" pitchFamily="49" charset="-122"/>
            </a:endParaRPr>
          </a:p>
        </p:txBody>
      </p:sp>
      <p:grpSp>
        <p:nvGrpSpPr>
          <p:cNvPr id="9" name="组合 8"/>
          <p:cNvGrpSpPr/>
          <p:nvPr/>
        </p:nvGrpSpPr>
        <p:grpSpPr>
          <a:xfrm>
            <a:off x="1393259" y="3653293"/>
            <a:ext cx="1007836" cy="1007836"/>
            <a:chOff x="4717143" y="3773714"/>
            <a:chExt cx="1007836" cy="1007836"/>
          </a:xfrm>
        </p:grpSpPr>
        <p:sp>
          <p:nvSpPr>
            <p:cNvPr id="5"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5400000">
            <a:off x="4219462" y="3668787"/>
            <a:ext cx="1007836" cy="1007836"/>
            <a:chOff x="4717143" y="3773714"/>
            <a:chExt cx="1007836" cy="1007836"/>
          </a:xfrm>
        </p:grpSpPr>
        <p:sp>
          <p:nvSpPr>
            <p:cNvPr id="11"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10800000">
            <a:off x="7039570" y="3686441"/>
            <a:ext cx="1007836" cy="1007836"/>
            <a:chOff x="4717143" y="3773714"/>
            <a:chExt cx="1007836" cy="1007836"/>
          </a:xfrm>
        </p:grpSpPr>
        <p:sp>
          <p:nvSpPr>
            <p:cNvPr id="14"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rot="16200000">
            <a:off x="9763916" y="3686644"/>
            <a:ext cx="1007836" cy="1007836"/>
            <a:chOff x="4717143" y="3773714"/>
            <a:chExt cx="1007836" cy="1007836"/>
          </a:xfrm>
        </p:grpSpPr>
        <p:sp>
          <p:nvSpPr>
            <p:cNvPr id="17"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431205" y="3711040"/>
            <a:ext cx="899886" cy="923330"/>
          </a:xfrm>
          <a:prstGeom prst="rect">
            <a:avLst/>
          </a:prstGeom>
          <a:noFill/>
        </p:spPr>
        <p:txBody>
          <a:bodyPr wrap="square" rtlCol="0">
            <a:spAutoFit/>
          </a:bodyPr>
          <a:lstStyle/>
          <a:p>
            <a:pPr algn="ctr"/>
            <a:r>
              <a:rPr lang="zh-CN" altLang="en-US" sz="5400" dirty="0">
                <a:solidFill>
                  <a:srgbClr val="00B050"/>
                </a:solidFill>
                <a:latin typeface="Helvetica" panose="020B0604020202030204" pitchFamily="34" charset="0"/>
              </a:rPr>
              <a:t>污</a:t>
            </a:r>
            <a:endParaRPr lang="zh-CN" altLang="en-US" sz="5400" dirty="0">
              <a:solidFill>
                <a:srgbClr val="00B050"/>
              </a:solidFill>
              <a:latin typeface="Helvetica" panose="020B0604020202030204" pitchFamily="34" charset="0"/>
            </a:endParaRPr>
          </a:p>
        </p:txBody>
      </p:sp>
      <p:sp>
        <p:nvSpPr>
          <p:cNvPr id="21" name="文本框 20"/>
          <p:cNvSpPr txBox="1"/>
          <p:nvPr/>
        </p:nvSpPr>
        <p:spPr>
          <a:xfrm>
            <a:off x="4273437" y="3726034"/>
            <a:ext cx="899886" cy="923330"/>
          </a:xfrm>
          <a:prstGeom prst="rect">
            <a:avLst/>
          </a:prstGeom>
          <a:noFill/>
        </p:spPr>
        <p:txBody>
          <a:bodyPr wrap="square" rtlCol="0">
            <a:spAutoFit/>
          </a:bodyPr>
          <a:lstStyle/>
          <a:p>
            <a:pPr algn="ctr"/>
            <a:r>
              <a:rPr lang="zh-CN" altLang="en-US" sz="5400" dirty="0">
                <a:solidFill>
                  <a:schemeClr val="bg2">
                    <a:lumMod val="50000"/>
                  </a:schemeClr>
                </a:solidFill>
                <a:latin typeface="Helvetica" panose="020B0604020202030204" pitchFamily="34" charset="0"/>
              </a:rPr>
              <a:t>水</a:t>
            </a:r>
            <a:endParaRPr lang="zh-CN" altLang="en-US" sz="5400" dirty="0">
              <a:solidFill>
                <a:schemeClr val="bg2">
                  <a:lumMod val="50000"/>
                </a:schemeClr>
              </a:solidFill>
              <a:latin typeface="Helvetica" panose="020B0604020202030204" pitchFamily="34" charset="0"/>
            </a:endParaRPr>
          </a:p>
        </p:txBody>
      </p:sp>
      <p:sp>
        <p:nvSpPr>
          <p:cNvPr id="22" name="文本框 21"/>
          <p:cNvSpPr txBox="1"/>
          <p:nvPr/>
        </p:nvSpPr>
        <p:spPr>
          <a:xfrm>
            <a:off x="7067910" y="3770947"/>
            <a:ext cx="899886" cy="923330"/>
          </a:xfrm>
          <a:prstGeom prst="rect">
            <a:avLst/>
          </a:prstGeom>
          <a:noFill/>
        </p:spPr>
        <p:txBody>
          <a:bodyPr wrap="square" rtlCol="0">
            <a:spAutoFit/>
          </a:bodyPr>
          <a:lstStyle/>
          <a:p>
            <a:pPr algn="ctr"/>
            <a:r>
              <a:rPr lang="zh-CN" altLang="en-US" sz="5400" dirty="0">
                <a:solidFill>
                  <a:srgbClr val="0070C0"/>
                </a:solidFill>
                <a:latin typeface="Helvetica" panose="020B0604020202030204" pitchFamily="34" charset="0"/>
              </a:rPr>
              <a:t>悲</a:t>
            </a:r>
            <a:endParaRPr lang="zh-CN" altLang="en-US" sz="5400" dirty="0">
              <a:solidFill>
                <a:srgbClr val="0070C0"/>
              </a:solidFill>
              <a:latin typeface="Helvetica" panose="020B0604020202030204" pitchFamily="34" charset="0"/>
            </a:endParaRPr>
          </a:p>
        </p:txBody>
      </p:sp>
      <p:sp>
        <p:nvSpPr>
          <p:cNvPr id="23" name="文本框 22"/>
          <p:cNvSpPr txBox="1"/>
          <p:nvPr/>
        </p:nvSpPr>
        <p:spPr>
          <a:xfrm>
            <a:off x="9808409" y="3772941"/>
            <a:ext cx="899886" cy="923330"/>
          </a:xfrm>
          <a:prstGeom prst="rect">
            <a:avLst/>
          </a:prstGeom>
          <a:noFill/>
        </p:spPr>
        <p:txBody>
          <a:bodyPr wrap="square" rtlCol="0">
            <a:spAutoFit/>
          </a:bodyPr>
          <a:lstStyle/>
          <a:p>
            <a:pPr algn="ctr"/>
            <a:r>
              <a:rPr lang="zh-CN" altLang="en-US" sz="5400" dirty="0">
                <a:solidFill>
                  <a:srgbClr val="FFC000"/>
                </a:solidFill>
                <a:latin typeface="Helvetica" panose="020B0604020202030204" pitchFamily="34" charset="0"/>
              </a:rPr>
              <a:t>诉</a:t>
            </a:r>
            <a:endParaRPr lang="zh-CN" altLang="en-US" sz="5400" dirty="0">
              <a:solidFill>
                <a:srgbClr val="FFC000"/>
              </a:solidFill>
              <a:latin typeface="Helvetica" panose="020B0604020202030204" pitchFamily="34" charset="0"/>
            </a:endParaRPr>
          </a:p>
        </p:txBody>
      </p:sp>
      <p:sp>
        <p:nvSpPr>
          <p:cNvPr id="29" name="文本框 28"/>
          <p:cNvSpPr txBox="1"/>
          <p:nvPr/>
        </p:nvSpPr>
        <p:spPr>
          <a:xfrm>
            <a:off x="224453" y="4833503"/>
            <a:ext cx="3345450" cy="2031325"/>
          </a:xfrm>
          <a:prstGeom prst="rect">
            <a:avLst/>
          </a:prstGeom>
          <a:noFill/>
        </p:spPr>
        <p:txBody>
          <a:bodyPr wrap="square" rtlCol="0">
            <a:spAutoFit/>
          </a:bodyPr>
          <a:lstStyle/>
          <a:p>
            <a:pPr algn="ctr"/>
            <a:r>
              <a:rPr lang="zh-CN" altLang="en-US" sz="1400" dirty="0">
                <a:solidFill>
                  <a:srgbClr val="00B050"/>
                </a:solidFill>
                <a:latin typeface="Helvetica" panose="020B0604020202030204" pitchFamily="34" charset="0"/>
              </a:rPr>
              <a:t>地球母亲身上千仓百孔，满目苍夷。我听见昔日里唱出悦耳铃音的小溪再呻吟，它身上自然的清新变成了臭味，它衣衫褴褛，只能沿路乞讨新的一口清水，可是天空泼下来的不再是清水，而是一滴滴黑而酸涩的酸雨。以前，山里站着高大威猛的大树，它们坚守着大地，可是现在的它们只剩下头颅再裸露的大地上翘首悲伤。</a:t>
            </a:r>
            <a:endParaRPr lang="zh-CN" altLang="en-US" sz="1400" dirty="0">
              <a:solidFill>
                <a:srgbClr val="00B050"/>
              </a:solidFill>
              <a:latin typeface="Helvetica" panose="020B0604020202030204" pitchFamily="34" charset="0"/>
            </a:endParaRPr>
          </a:p>
        </p:txBody>
      </p:sp>
      <p:sp>
        <p:nvSpPr>
          <p:cNvPr id="30" name="文本框 29"/>
          <p:cNvSpPr txBox="1"/>
          <p:nvPr/>
        </p:nvSpPr>
        <p:spPr>
          <a:xfrm>
            <a:off x="3652958" y="4881715"/>
            <a:ext cx="2780950" cy="1384995"/>
          </a:xfrm>
          <a:prstGeom prst="rect">
            <a:avLst/>
          </a:prstGeom>
          <a:noFill/>
        </p:spPr>
        <p:txBody>
          <a:bodyPr wrap="square" rtlCol="0">
            <a:spAutoFit/>
          </a:bodyPr>
          <a:lstStyle/>
          <a:p>
            <a:pPr algn="ctr"/>
            <a:r>
              <a:rPr lang="zh-CN" altLang="en-US" sz="1400" dirty="0">
                <a:solidFill>
                  <a:schemeClr val="accent3">
                    <a:lumMod val="75000"/>
                  </a:schemeClr>
                </a:solidFill>
                <a:latin typeface="Helvetica" panose="020B0604020202030204" pitchFamily="34" charset="0"/>
              </a:rPr>
              <a:t>城里人满为患，环境污染严重，挤压了动物生存的空间，已经多年没有听到年少时喜鹊叫声了</a:t>
            </a:r>
            <a:r>
              <a:rPr lang="en-US" altLang="zh-CN" sz="1400" dirty="0">
                <a:solidFill>
                  <a:schemeClr val="accent3">
                    <a:lumMod val="75000"/>
                  </a:schemeClr>
                </a:solidFill>
                <a:latin typeface="Helvetica" panose="020B0604020202030204" pitchFamily="34" charset="0"/>
              </a:rPr>
              <a:t>…</a:t>
            </a:r>
            <a:r>
              <a:rPr lang="zh-CN" altLang="en-US" sz="1400" dirty="0">
                <a:solidFill>
                  <a:schemeClr val="accent3">
                    <a:lumMod val="75000"/>
                  </a:schemeClr>
                </a:solidFill>
                <a:latin typeface="Helvetica" panose="020B0604020202030204" pitchFamily="34" charset="0"/>
              </a:rPr>
              <a:t>那个环境优美、气候宜人，人和动物和谐共处的岁月如今只能拿来回忆了！</a:t>
            </a:r>
            <a:endParaRPr lang="zh-CN" altLang="en-US" sz="1400" dirty="0">
              <a:solidFill>
                <a:schemeClr val="accent3">
                  <a:lumMod val="75000"/>
                </a:schemeClr>
              </a:solidFill>
              <a:latin typeface="Helvetica" panose="020B0604020202030204" pitchFamily="34" charset="0"/>
            </a:endParaRPr>
          </a:p>
        </p:txBody>
      </p:sp>
      <p:sp>
        <p:nvSpPr>
          <p:cNvPr id="31" name="文本框 30"/>
          <p:cNvSpPr txBox="1"/>
          <p:nvPr/>
        </p:nvSpPr>
        <p:spPr>
          <a:xfrm>
            <a:off x="6297169" y="4880367"/>
            <a:ext cx="2780950" cy="1169551"/>
          </a:xfrm>
          <a:prstGeom prst="rect">
            <a:avLst/>
          </a:prstGeom>
          <a:noFill/>
        </p:spPr>
        <p:txBody>
          <a:bodyPr wrap="square" rtlCol="0">
            <a:spAutoFit/>
          </a:bodyPr>
          <a:lstStyle/>
          <a:p>
            <a:pPr algn="ctr"/>
            <a:r>
              <a:rPr lang="zh-CN" altLang="en-US" sz="1400" dirty="0">
                <a:solidFill>
                  <a:schemeClr val="accent1">
                    <a:lumMod val="75000"/>
                  </a:schemeClr>
                </a:solidFill>
                <a:latin typeface="Helvetica" panose="020B0604020202030204" pitchFamily="34" charset="0"/>
              </a:rPr>
              <a:t>河水污染非常严重，气味奇臭，沿河有许多小鱼死掉了。循河而上，原来武当屠宰厂有两个排污口，直排污水进入河流。路上、垃圾一大堆空中、灰尘满天飞。</a:t>
            </a:r>
            <a:endParaRPr lang="zh-CN" altLang="en-US" sz="1400" dirty="0">
              <a:solidFill>
                <a:schemeClr val="accent1">
                  <a:lumMod val="75000"/>
                </a:schemeClr>
              </a:solidFill>
              <a:latin typeface="Helvetica" panose="020B0604020202030204" pitchFamily="34" charset="0"/>
            </a:endParaRPr>
          </a:p>
        </p:txBody>
      </p:sp>
      <p:sp>
        <p:nvSpPr>
          <p:cNvPr id="32" name="文本框 31"/>
          <p:cNvSpPr txBox="1"/>
          <p:nvPr/>
        </p:nvSpPr>
        <p:spPr>
          <a:xfrm>
            <a:off x="9025556" y="4897648"/>
            <a:ext cx="2780950" cy="1169551"/>
          </a:xfrm>
          <a:prstGeom prst="rect">
            <a:avLst/>
          </a:prstGeom>
          <a:noFill/>
        </p:spPr>
        <p:txBody>
          <a:bodyPr wrap="square" rtlCol="0">
            <a:spAutoFit/>
          </a:bodyPr>
          <a:lstStyle/>
          <a:p>
            <a:pPr algn="ctr"/>
            <a:r>
              <a:rPr lang="zh-CN" altLang="en-US" sz="1400" dirty="0">
                <a:solidFill>
                  <a:schemeClr val="accent2"/>
                </a:solidFill>
                <a:latin typeface="Helvetica" panose="020B0604020202030204" pitchFamily="34" charset="0"/>
              </a:rPr>
              <a:t>由于人们的污染环境，地球妈妈的头发日渐稀少，小河妹妹的脸蛋变脏了，空气姐姐身上的味道不在再清新，天空哥哥穿的衣服也不再蔚蓝蔚蓝</a:t>
            </a:r>
            <a:r>
              <a:rPr lang="en-US" altLang="zh-CN" sz="1400" dirty="0">
                <a:solidFill>
                  <a:schemeClr val="accent2"/>
                </a:solidFill>
                <a:latin typeface="Helvetica" panose="020B0604020202030204" pitchFamily="34" charset="0"/>
              </a:rPr>
              <a:t>……</a:t>
            </a:r>
            <a:endParaRPr lang="zh-CN" altLang="en-US" sz="1400" dirty="0">
              <a:solidFill>
                <a:schemeClr val="accent2"/>
              </a:solidFill>
              <a:latin typeface="Helvetica" panose="020B0604020202030204" pitchFamily="3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7546">
        <p:wedge/>
      </p:transition>
    </mc:Choice>
    <mc:Fallback>
      <p:transition spd="slow" advTm="7546">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1588"/>
            <a:ext cx="12192001" cy="6858000"/>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15"/>
          <p:cNvSpPr/>
          <p:nvPr/>
        </p:nvSpPr>
        <p:spPr>
          <a:xfrm>
            <a:off x="4849309" y="2561106"/>
            <a:ext cx="3514725" cy="1732611"/>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文本框 1"/>
          <p:cNvSpPr txBox="1"/>
          <p:nvPr/>
        </p:nvSpPr>
        <p:spPr>
          <a:xfrm>
            <a:off x="1807488" y="2704136"/>
            <a:ext cx="4288511" cy="1446550"/>
          </a:xfrm>
          <a:prstGeom prst="rect">
            <a:avLst/>
          </a:prstGeom>
          <a:noFill/>
        </p:spPr>
        <p:txBody>
          <a:bodyPr wrap="square" rtlCol="0">
            <a:spAutoFit/>
          </a:bodyPr>
          <a:lstStyle/>
          <a:p>
            <a:r>
              <a:rPr lang="en-US" altLang="zh-CN" sz="8800" dirty="0">
                <a:solidFill>
                  <a:schemeClr val="bg1"/>
                </a:solidFill>
                <a:latin typeface="Helvetica" panose="020B0604020202030204" pitchFamily="34" charset="0"/>
              </a:rPr>
              <a:t>THREE</a:t>
            </a:r>
            <a:endParaRPr lang="zh-CN" altLang="en-US" sz="8800" dirty="0">
              <a:solidFill>
                <a:schemeClr val="bg1"/>
              </a:solidFill>
              <a:latin typeface="Helvetica" panose="020B0604020202030204" pitchFamily="34" charset="0"/>
            </a:endParaRPr>
          </a:p>
        </p:txBody>
      </p:sp>
      <p:sp>
        <p:nvSpPr>
          <p:cNvPr id="9" name="文本框 8"/>
          <p:cNvSpPr txBox="1"/>
          <p:nvPr/>
        </p:nvSpPr>
        <p:spPr>
          <a:xfrm>
            <a:off x="5844937" y="3073469"/>
            <a:ext cx="2793591" cy="646331"/>
          </a:xfrm>
          <a:prstGeom prst="rect">
            <a:avLst/>
          </a:prstGeom>
          <a:noFill/>
        </p:spPr>
        <p:txBody>
          <a:bodyPr wrap="square" rtlCol="0">
            <a:spAutoFit/>
          </a:bodyPr>
          <a:lstStyle/>
          <a:p>
            <a:r>
              <a:rPr lang="zh-CN" altLang="en-US" sz="3600" dirty="0">
                <a:solidFill>
                  <a:schemeClr val="bg1"/>
                </a:solidFill>
                <a:latin typeface="Helvetica" panose="020B0604020202030204" pitchFamily="34" charset="0"/>
              </a:rPr>
              <a:t>土壤污染</a:t>
            </a:r>
            <a:endParaRPr lang="zh-CN" altLang="en-US" sz="3600" dirty="0">
              <a:solidFill>
                <a:schemeClr val="bg1"/>
              </a:solidFill>
              <a:latin typeface="Helvetica" panose="020B0604020202030204" pitchFamily="34" charset="0"/>
            </a:endParaRPr>
          </a:p>
        </p:txBody>
      </p:sp>
    </p:spTree>
  </p:cSld>
  <p:clrMapOvr>
    <a:masterClrMapping/>
  </p:clrMapOvr>
  <p:transition spd="slow" advTm="5718">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mages.unsplash.com/uploads/1412408486325945f081a/09b0f9e1?ixlib=rb-0.3.5&amp;q=80&amp;fm=jpg&amp;crop=entropy&amp;w=1080&amp;fit=max&amp;s=ee44f3e249aeaecf9ff201144d3d8e09"/>
          <p:cNvPicPr>
            <a:picLocks noChangeAspect="1" noChangeArrowheads="1"/>
          </p:cNvPicPr>
          <p:nvPr/>
        </p:nvPicPr>
        <p:blipFill rotWithShape="1">
          <a:blip r:embed="rId1">
            <a:extLst>
              <a:ext uri="{28A0092B-C50C-407E-A947-70E740481C1C}">
                <a14:useLocalDpi xmlns:a14="http://schemas.microsoft.com/office/drawing/2010/main" val="0"/>
              </a:ext>
            </a:extLst>
          </a:blip>
          <a:srcRect t="10806" b="14355"/>
          <a:stretch>
            <a:fillRect/>
          </a:stretch>
        </p:blipFill>
        <p:spPr bwMode="auto">
          <a:xfrm>
            <a:off x="0" y="-29496"/>
            <a:ext cx="12192000" cy="688749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9050" y="-29496"/>
            <a:ext cx="12230100" cy="6858000"/>
          </a:xfrm>
          <a:prstGeom prst="rect">
            <a:avLst/>
          </a:prstGeom>
          <a:solidFill>
            <a:schemeClr val="bg2">
              <a:lumMod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86622" y="612020"/>
            <a:ext cx="2780705" cy="523220"/>
          </a:xfrm>
          <a:prstGeom prst="rect">
            <a:avLst/>
          </a:prstGeom>
          <a:solidFill>
            <a:schemeClr val="accent2">
              <a:lumMod val="40000"/>
              <a:lumOff val="60000"/>
            </a:schemeClr>
          </a:solidFill>
        </p:spPr>
        <p:txBody>
          <a:bodyPr wrap="square" rtlCol="0">
            <a:spAutoFit/>
          </a:bodyPr>
          <a:lstStyle/>
          <a:p>
            <a:r>
              <a:rPr lang="zh-CN" altLang="en-US" sz="2800" dirty="0">
                <a:solidFill>
                  <a:schemeClr val="accent1"/>
                </a:solidFill>
                <a:latin typeface="Helvetica" panose="020B0604020202030204" pitchFamily="34" charset="0"/>
              </a:rPr>
              <a:t>土壤污染的来源</a:t>
            </a:r>
            <a:r>
              <a:rPr lang="en-US" altLang="zh-CN" sz="2800" dirty="0">
                <a:solidFill>
                  <a:schemeClr val="accent5"/>
                </a:solidFill>
                <a:latin typeface="Helvetica" panose="020B0604020202030204" pitchFamily="34" charset="0"/>
              </a:rPr>
              <a:t> </a:t>
            </a:r>
            <a:endParaRPr lang="en-US" altLang="zh-CN" sz="2800" dirty="0">
              <a:solidFill>
                <a:schemeClr val="accent5"/>
              </a:solidFill>
              <a:latin typeface="Helvetica" panose="020B0604020202030204" pitchFamily="34" charset="0"/>
            </a:endParaRPr>
          </a:p>
        </p:txBody>
      </p:sp>
      <p:sp>
        <p:nvSpPr>
          <p:cNvPr id="5" name="KSO_Shape"/>
          <p:cNvSpPr/>
          <p:nvPr/>
        </p:nvSpPr>
        <p:spPr>
          <a:xfrm>
            <a:off x="7737769" y="3272980"/>
            <a:ext cx="331517" cy="308863"/>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 name="KSO_Shape"/>
          <p:cNvSpPr/>
          <p:nvPr/>
        </p:nvSpPr>
        <p:spPr>
          <a:xfrm>
            <a:off x="7756002" y="4312699"/>
            <a:ext cx="331517" cy="269634"/>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KSO_Shape"/>
          <p:cNvSpPr/>
          <p:nvPr/>
        </p:nvSpPr>
        <p:spPr bwMode="auto">
          <a:xfrm>
            <a:off x="7756002" y="3790629"/>
            <a:ext cx="313284" cy="313284"/>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p:nvPr/>
        </p:nvSpPr>
        <p:spPr>
          <a:xfrm>
            <a:off x="7756002" y="2741794"/>
            <a:ext cx="331517" cy="331517"/>
          </a:xfrm>
          <a:custGeom>
            <a:avLst/>
            <a:gdLst/>
            <a:ahLst/>
            <a:cxnLst/>
            <a:rect l="l" t="t" r="r" b="b"/>
            <a:pathLst>
              <a:path w="577593" h="577592">
                <a:moveTo>
                  <a:pt x="234310" y="380217"/>
                </a:moveTo>
                <a:cubicBezTo>
                  <a:pt x="246869" y="387442"/>
                  <a:pt x="258665" y="381442"/>
                  <a:pt x="262548" y="404283"/>
                </a:cubicBezTo>
                <a:cubicBezTo>
                  <a:pt x="266431" y="427125"/>
                  <a:pt x="242854" y="459767"/>
                  <a:pt x="229183" y="471323"/>
                </a:cubicBezTo>
                <a:cubicBezTo>
                  <a:pt x="215512" y="482878"/>
                  <a:pt x="193419" y="478515"/>
                  <a:pt x="180522" y="473617"/>
                </a:cubicBezTo>
                <a:cubicBezTo>
                  <a:pt x="193965" y="466292"/>
                  <a:pt x="207048" y="454529"/>
                  <a:pt x="217339" y="440601"/>
                </a:cubicBezTo>
                <a:cubicBezTo>
                  <a:pt x="233687" y="418479"/>
                  <a:pt x="240024" y="395096"/>
                  <a:pt x="234310" y="380217"/>
                </a:cubicBezTo>
                <a:close/>
                <a:moveTo>
                  <a:pt x="425006" y="121382"/>
                </a:moveTo>
                <a:cubicBezTo>
                  <a:pt x="429704" y="126991"/>
                  <a:pt x="433488" y="134230"/>
                  <a:pt x="436644" y="143057"/>
                </a:cubicBezTo>
                <a:cubicBezTo>
                  <a:pt x="453017" y="188848"/>
                  <a:pt x="374979" y="223071"/>
                  <a:pt x="356472" y="222273"/>
                </a:cubicBezTo>
                <a:cubicBezTo>
                  <a:pt x="340632" y="221589"/>
                  <a:pt x="329013" y="212922"/>
                  <a:pt x="316773" y="203393"/>
                </a:cubicBezTo>
                <a:cubicBezTo>
                  <a:pt x="332982" y="199546"/>
                  <a:pt x="349992" y="192409"/>
                  <a:pt x="365914" y="183372"/>
                </a:cubicBezTo>
                <a:cubicBezTo>
                  <a:pt x="400284" y="163865"/>
                  <a:pt x="423202" y="139309"/>
                  <a:pt x="425006" y="121382"/>
                </a:cubicBezTo>
                <a:close/>
                <a:moveTo>
                  <a:pt x="288797" y="0"/>
                </a:moveTo>
                <a:cubicBezTo>
                  <a:pt x="448295" y="0"/>
                  <a:pt x="577593" y="129298"/>
                  <a:pt x="577593" y="288796"/>
                </a:cubicBezTo>
                <a:cubicBezTo>
                  <a:pt x="577593" y="448294"/>
                  <a:pt x="448295" y="577592"/>
                  <a:pt x="288797" y="577592"/>
                </a:cubicBezTo>
                <a:cubicBezTo>
                  <a:pt x="242745" y="577593"/>
                  <a:pt x="199210" y="566813"/>
                  <a:pt x="160790" y="547224"/>
                </a:cubicBezTo>
                <a:lnTo>
                  <a:pt x="160978" y="548653"/>
                </a:lnTo>
                <a:cubicBezTo>
                  <a:pt x="160918" y="548616"/>
                  <a:pt x="159201" y="547509"/>
                  <a:pt x="156576" y="545302"/>
                </a:cubicBezTo>
                <a:cubicBezTo>
                  <a:pt x="155826" y="545059"/>
                  <a:pt x="155138" y="544697"/>
                  <a:pt x="154452" y="544332"/>
                </a:cubicBezTo>
                <a:lnTo>
                  <a:pt x="154081" y="542962"/>
                </a:lnTo>
                <a:cubicBezTo>
                  <a:pt x="143887" y="534039"/>
                  <a:pt x="126458" y="513897"/>
                  <a:pt x="125778" y="482542"/>
                </a:cubicBezTo>
                <a:cubicBezTo>
                  <a:pt x="125207" y="456209"/>
                  <a:pt x="135424" y="442013"/>
                  <a:pt x="144328" y="435402"/>
                </a:cubicBezTo>
                <a:cubicBezTo>
                  <a:pt x="141049" y="427772"/>
                  <a:pt x="139101" y="420175"/>
                  <a:pt x="137482" y="414002"/>
                </a:cubicBezTo>
                <a:cubicBezTo>
                  <a:pt x="130441" y="387159"/>
                  <a:pt x="138178" y="160274"/>
                  <a:pt x="347629" y="102143"/>
                </a:cubicBezTo>
                <a:cubicBezTo>
                  <a:pt x="355010" y="100659"/>
                  <a:pt x="362177" y="99561"/>
                  <a:pt x="369059" y="99057"/>
                </a:cubicBezTo>
                <a:cubicBezTo>
                  <a:pt x="375940" y="98553"/>
                  <a:pt x="382537" y="98644"/>
                  <a:pt x="388776" y="99538"/>
                </a:cubicBezTo>
                <a:cubicBezTo>
                  <a:pt x="400320" y="101193"/>
                  <a:pt x="410643" y="105601"/>
                  <a:pt x="418998" y="114390"/>
                </a:cubicBezTo>
                <a:cubicBezTo>
                  <a:pt x="425438" y="129703"/>
                  <a:pt x="401160" y="157423"/>
                  <a:pt x="362093" y="179190"/>
                </a:cubicBezTo>
                <a:cubicBezTo>
                  <a:pt x="345488" y="188443"/>
                  <a:pt x="327757" y="195717"/>
                  <a:pt x="311456" y="199847"/>
                </a:cubicBezTo>
                <a:cubicBezTo>
                  <a:pt x="306035" y="196348"/>
                  <a:pt x="300569" y="194901"/>
                  <a:pt x="294986" y="197818"/>
                </a:cubicBezTo>
                <a:cubicBezTo>
                  <a:pt x="275325" y="208090"/>
                  <a:pt x="219960" y="314670"/>
                  <a:pt x="214388" y="347873"/>
                </a:cubicBezTo>
                <a:cubicBezTo>
                  <a:pt x="212440" y="359480"/>
                  <a:pt x="217439" y="367666"/>
                  <a:pt x="224964" y="373701"/>
                </a:cubicBezTo>
                <a:lnTo>
                  <a:pt x="224630" y="374083"/>
                </a:lnTo>
                <a:cubicBezTo>
                  <a:pt x="237092" y="384983"/>
                  <a:pt x="231822" y="412316"/>
                  <a:pt x="212274" y="438164"/>
                </a:cubicBezTo>
                <a:cubicBezTo>
                  <a:pt x="201379" y="452569"/>
                  <a:pt x="187435" y="464598"/>
                  <a:pt x="173722" y="471257"/>
                </a:cubicBezTo>
                <a:cubicBezTo>
                  <a:pt x="160041" y="464734"/>
                  <a:pt x="151775" y="453122"/>
                  <a:pt x="146587" y="441033"/>
                </a:cubicBezTo>
                <a:cubicBezTo>
                  <a:pt x="139259" y="451214"/>
                  <a:pt x="130813" y="467448"/>
                  <a:pt x="133146" y="486288"/>
                </a:cubicBezTo>
                <a:cubicBezTo>
                  <a:pt x="137119" y="518381"/>
                  <a:pt x="141720" y="516247"/>
                  <a:pt x="146174" y="525248"/>
                </a:cubicBezTo>
                <a:cubicBezTo>
                  <a:pt x="158269" y="542339"/>
                  <a:pt x="158341" y="537239"/>
                  <a:pt x="159578" y="539900"/>
                </a:cubicBezTo>
                <a:cubicBezTo>
                  <a:pt x="198149" y="560306"/>
                  <a:pt x="242154" y="571597"/>
                  <a:pt x="288797" y="571597"/>
                </a:cubicBezTo>
                <a:cubicBezTo>
                  <a:pt x="444983" y="571597"/>
                  <a:pt x="571598" y="444983"/>
                  <a:pt x="571598" y="288796"/>
                </a:cubicBezTo>
                <a:cubicBezTo>
                  <a:pt x="571598" y="132609"/>
                  <a:pt x="444984" y="5995"/>
                  <a:pt x="288797" y="5995"/>
                </a:cubicBezTo>
                <a:cubicBezTo>
                  <a:pt x="132610" y="5995"/>
                  <a:pt x="5996" y="132609"/>
                  <a:pt x="5996" y="288796"/>
                </a:cubicBezTo>
                <a:cubicBezTo>
                  <a:pt x="5996" y="370017"/>
                  <a:pt x="40236" y="443242"/>
                  <a:pt x="95262" y="494616"/>
                </a:cubicBezTo>
                <a:lnTo>
                  <a:pt x="90248" y="498151"/>
                </a:lnTo>
                <a:cubicBezTo>
                  <a:pt x="34594" y="445716"/>
                  <a:pt x="0" y="371296"/>
                  <a:pt x="1" y="288796"/>
                </a:cubicBezTo>
                <a:cubicBezTo>
                  <a:pt x="1" y="129298"/>
                  <a:pt x="129299" y="0"/>
                  <a:pt x="28879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文本框 3"/>
          <p:cNvSpPr txBox="1"/>
          <p:nvPr/>
        </p:nvSpPr>
        <p:spPr>
          <a:xfrm>
            <a:off x="797056" y="1487319"/>
            <a:ext cx="4970584" cy="4185761"/>
          </a:xfrm>
          <a:prstGeom prst="rect">
            <a:avLst/>
          </a:prstGeom>
          <a:noFill/>
        </p:spPr>
        <p:txBody>
          <a:bodyPr wrap="square" rtlCol="0">
            <a:spAutoFit/>
          </a:bodyPr>
          <a:lstStyle/>
          <a:p>
            <a:r>
              <a:rPr lang="zh-CN" altLang="en-US" dirty="0">
                <a:solidFill>
                  <a:srgbClr val="FFC000"/>
                </a:solidFill>
                <a:latin typeface="Helvetica" panose="020B0604020202030204" pitchFamily="34" charset="0"/>
              </a:rPr>
              <a:t>我国的土壤污染是在经济社会发展过程中长期累积形成的，主要原因包括：</a:t>
            </a:r>
            <a:endParaRPr lang="zh-CN" altLang="en-US" dirty="0">
              <a:solidFill>
                <a:srgbClr val="FFC000"/>
              </a:solidFill>
              <a:latin typeface="Helvetica" panose="020B0604020202030204" pitchFamily="34" charset="0"/>
            </a:endParaRPr>
          </a:p>
          <a:p>
            <a:r>
              <a:rPr lang="zh-CN" altLang="en-US" dirty="0">
                <a:solidFill>
                  <a:srgbClr val="FFC000"/>
                </a:solidFill>
                <a:latin typeface="Helvetica" panose="020B0604020202030204" pitchFamily="34" charset="0"/>
              </a:rPr>
              <a:t>一是工矿企业生产经营活动中排放的废气、废水、废渣是造成其周边土壤污染的主要原因。尾矿渣、危险废物等各类固体废物堆放等，导致其周边土壤污染。汽车尾气排放导致交通干线两侧土壤铅、锌等重金属和多环芳烃污染。</a:t>
            </a:r>
            <a:endParaRPr lang="zh-CN" altLang="en-US" dirty="0">
              <a:solidFill>
                <a:srgbClr val="FFC000"/>
              </a:solidFill>
              <a:latin typeface="Helvetica" panose="020B0604020202030204" pitchFamily="34" charset="0"/>
            </a:endParaRPr>
          </a:p>
          <a:p>
            <a:r>
              <a:rPr lang="zh-CN" altLang="en-US" dirty="0">
                <a:solidFill>
                  <a:srgbClr val="FFC000"/>
                </a:solidFill>
                <a:latin typeface="Helvetica" panose="020B0604020202030204" pitchFamily="34" charset="0"/>
              </a:rPr>
              <a:t>二是农业生产活动是造成耕地土壤污染的重要原因。污水灌溉，化肥、农药、农膜等农业投入品的不合理使用和畜禽养殖等，导致耕地土壤污染。</a:t>
            </a:r>
            <a:endParaRPr lang="zh-CN" altLang="en-US" dirty="0">
              <a:solidFill>
                <a:srgbClr val="FFC000"/>
              </a:solidFill>
              <a:latin typeface="Helvetica" panose="020B0604020202030204" pitchFamily="34" charset="0"/>
            </a:endParaRPr>
          </a:p>
          <a:p>
            <a:r>
              <a:rPr lang="zh-CN" altLang="en-US" dirty="0">
                <a:solidFill>
                  <a:srgbClr val="FFC000"/>
                </a:solidFill>
                <a:latin typeface="Helvetica" panose="020B0604020202030204" pitchFamily="34" charset="0"/>
              </a:rPr>
              <a:t>三是生活垃圾、废旧家用电器、废旧电池、废旧灯管等随意丢弃，以及日常生活污水排放，造成土壤污染。</a:t>
            </a:r>
            <a:endParaRPr lang="zh-CN" altLang="en-US" dirty="0">
              <a:solidFill>
                <a:srgbClr val="FFC000"/>
              </a:solidFill>
              <a:latin typeface="Helvetica" panose="020B0604020202030204" pitchFamily="34" charset="0"/>
            </a:endParaRPr>
          </a:p>
          <a:p>
            <a:endParaRPr lang="zh-CN" altLang="en-US" sz="1400" dirty="0">
              <a:solidFill>
                <a:schemeClr val="bg1"/>
              </a:solidFill>
              <a:latin typeface="Helvetica" panose="020B0604020202030204" pitchFamily="34" charset="0"/>
            </a:endParaRPr>
          </a:p>
        </p:txBody>
      </p:sp>
      <p:sp>
        <p:nvSpPr>
          <p:cNvPr id="10" name="文本框 9"/>
          <p:cNvSpPr txBox="1"/>
          <p:nvPr/>
        </p:nvSpPr>
        <p:spPr>
          <a:xfrm>
            <a:off x="6290136" y="1075149"/>
            <a:ext cx="4970584" cy="398780"/>
          </a:xfrm>
          <a:prstGeom prst="rect">
            <a:avLst/>
          </a:prstGeom>
          <a:noFill/>
        </p:spPr>
        <p:txBody>
          <a:bodyPr wrap="square" rtlCol="0">
            <a:spAutoFit/>
          </a:bodyPr>
          <a:lstStyle/>
          <a:p>
            <a:r>
              <a:rPr lang="zh-CN" altLang="en-US" sz="2000" dirty="0">
                <a:solidFill>
                  <a:schemeClr val="bg1"/>
                </a:solidFill>
                <a:latin typeface="Helvetica" panose="020B0604020202030204" pitchFamily="34" charset="0"/>
              </a:rPr>
              <a:t>中国土地污染的现状</a:t>
            </a:r>
            <a:endParaRPr lang="zh-CN" altLang="en-US" sz="2000" dirty="0">
              <a:solidFill>
                <a:schemeClr val="bg1"/>
              </a:solidFill>
              <a:latin typeface="Helvetica" panose="020B0604020202030204" pitchFamily="34" charset="0"/>
            </a:endParaRPr>
          </a:p>
        </p:txBody>
      </p:sp>
      <p:sp>
        <p:nvSpPr>
          <p:cNvPr id="8" name="文本框 7"/>
          <p:cNvSpPr txBox="1"/>
          <p:nvPr/>
        </p:nvSpPr>
        <p:spPr>
          <a:xfrm>
            <a:off x="7631444" y="2091768"/>
            <a:ext cx="1315706" cy="400110"/>
          </a:xfrm>
          <a:prstGeom prst="rect">
            <a:avLst/>
          </a:prstGeom>
          <a:noFill/>
        </p:spPr>
        <p:txBody>
          <a:bodyPr wrap="square" rtlCol="0">
            <a:spAutoFit/>
          </a:bodyPr>
          <a:lstStyle/>
          <a:p>
            <a:r>
              <a:rPr lang="en-US" altLang="zh-CN" sz="2000" dirty="0">
                <a:solidFill>
                  <a:schemeClr val="bg1"/>
                </a:solidFill>
                <a:latin typeface="Helvetica" panose="020B0604020202030204" pitchFamily="34" charset="0"/>
              </a:rPr>
              <a:t>Follow us</a:t>
            </a:r>
            <a:endParaRPr lang="zh-CN" altLang="en-US" sz="2000" dirty="0">
              <a:solidFill>
                <a:schemeClr val="bg1"/>
              </a:solidFill>
              <a:latin typeface="Helvetica" panose="020B0604020202030204" pitchFamily="34" charset="0"/>
            </a:endParaRPr>
          </a:p>
        </p:txBody>
      </p:sp>
      <p:sp>
        <p:nvSpPr>
          <p:cNvPr id="12" name="矩形 11"/>
          <p:cNvSpPr/>
          <p:nvPr/>
        </p:nvSpPr>
        <p:spPr>
          <a:xfrm>
            <a:off x="8289297" y="2764147"/>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328837" y="2722886"/>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sp>
        <p:nvSpPr>
          <p:cNvPr id="15" name="矩形 14"/>
          <p:cNvSpPr/>
          <p:nvPr/>
        </p:nvSpPr>
        <p:spPr>
          <a:xfrm>
            <a:off x="8289297" y="3267903"/>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289297" y="3803866"/>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289297" y="4304111"/>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328837" y="3229777"/>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sp>
        <p:nvSpPr>
          <p:cNvPr id="19" name="文本框 18"/>
          <p:cNvSpPr txBox="1"/>
          <p:nvPr/>
        </p:nvSpPr>
        <p:spPr>
          <a:xfrm>
            <a:off x="8328837" y="3762605"/>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sp>
        <p:nvSpPr>
          <p:cNvPr id="20" name="文本框 19"/>
          <p:cNvSpPr txBox="1"/>
          <p:nvPr/>
        </p:nvSpPr>
        <p:spPr>
          <a:xfrm>
            <a:off x="8328837" y="4262850"/>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cxnSp>
        <p:nvCxnSpPr>
          <p:cNvPr id="21" name="直接连接符 20"/>
          <p:cNvCxnSpPr/>
          <p:nvPr/>
        </p:nvCxnSpPr>
        <p:spPr>
          <a:xfrm>
            <a:off x="8874419" y="2313700"/>
            <a:ext cx="6759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0310" y="1487170"/>
            <a:ext cx="4763135" cy="3389630"/>
          </a:xfrm>
          <a:prstGeom prst="rect">
            <a:avLst/>
          </a:prstGeom>
        </p:spPr>
      </p:pic>
      <p:cxnSp>
        <p:nvCxnSpPr>
          <p:cNvPr id="28" name="直接连接符 27"/>
          <p:cNvCxnSpPr/>
          <p:nvPr/>
        </p:nvCxnSpPr>
        <p:spPr>
          <a:xfrm>
            <a:off x="278280" y="5810210"/>
            <a:ext cx="617764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48076" y="6238228"/>
            <a:ext cx="617764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advTm="7406">
        <p:checker/>
      </p:transition>
    </mc:Choice>
    <mc:Fallback>
      <p:transition spd="slow" advTm="7406">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图表 7"/>
          <p:cNvGraphicFramePr/>
          <p:nvPr/>
        </p:nvGraphicFramePr>
        <p:xfrm>
          <a:off x="3692955" y="1929178"/>
          <a:ext cx="5201124" cy="3259941"/>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10"/>
          <p:cNvSpPr txBox="1"/>
          <p:nvPr/>
        </p:nvSpPr>
        <p:spPr>
          <a:xfrm>
            <a:off x="492711" y="4365707"/>
            <a:ext cx="1698172" cy="1600438"/>
          </a:xfrm>
          <a:prstGeom prst="rect">
            <a:avLst/>
          </a:prstGeom>
          <a:noFill/>
        </p:spPr>
        <p:txBody>
          <a:bodyPr wrap="square" rtlCol="0">
            <a:spAutoFit/>
          </a:bodyPr>
          <a:lstStyle/>
          <a:p>
            <a:pPr algn="ctr"/>
            <a:r>
              <a:rPr lang="zh-CN" altLang="en-US" sz="1400" dirty="0">
                <a:latin typeface="Helvetica" panose="020B0604020202030204" pitchFamily="34" charset="0"/>
              </a:rPr>
              <a:t>土壤污染给人民的身体健康带来极大的威胁  ，土壤污染严重危及后代子孙的利益，不利于农村经济的可持续发展</a:t>
            </a:r>
            <a:endParaRPr lang="zh-CN" altLang="en-US" sz="1400" dirty="0">
              <a:latin typeface="Helvetica" panose="020B0604020202030204" pitchFamily="34" charset="0"/>
            </a:endParaRPr>
          </a:p>
        </p:txBody>
      </p:sp>
      <p:sp>
        <p:nvSpPr>
          <p:cNvPr id="13" name="文本框 12"/>
          <p:cNvSpPr txBox="1"/>
          <p:nvPr/>
        </p:nvSpPr>
        <p:spPr>
          <a:xfrm>
            <a:off x="1083352" y="2019053"/>
            <a:ext cx="1698172" cy="738664"/>
          </a:xfrm>
          <a:prstGeom prst="rect">
            <a:avLst/>
          </a:prstGeom>
          <a:noFill/>
        </p:spPr>
        <p:txBody>
          <a:bodyPr wrap="square" rtlCol="0">
            <a:spAutoFit/>
          </a:bodyPr>
          <a:lstStyle/>
          <a:p>
            <a:pPr algn="ctr"/>
            <a:r>
              <a:rPr lang="zh-CN" altLang="en-US" sz="1400" dirty="0">
                <a:latin typeface="Helvetica" panose="020B0604020202030204" pitchFamily="34" charset="0"/>
              </a:rPr>
              <a:t>土壤污染使本来就紧张的耕地资源更加短缺</a:t>
            </a:r>
            <a:endParaRPr lang="zh-CN" altLang="en-US" sz="1400" dirty="0">
              <a:latin typeface="Helvetica" panose="020B0604020202030204" pitchFamily="34" charset="0"/>
            </a:endParaRPr>
          </a:p>
        </p:txBody>
      </p:sp>
      <p:sp>
        <p:nvSpPr>
          <p:cNvPr id="15" name="文本框 14"/>
          <p:cNvSpPr txBox="1"/>
          <p:nvPr/>
        </p:nvSpPr>
        <p:spPr>
          <a:xfrm>
            <a:off x="9300816" y="2580233"/>
            <a:ext cx="1698172" cy="1600438"/>
          </a:xfrm>
          <a:prstGeom prst="rect">
            <a:avLst/>
          </a:prstGeom>
          <a:noFill/>
        </p:spPr>
        <p:txBody>
          <a:bodyPr wrap="square" rtlCol="0">
            <a:spAutoFit/>
          </a:bodyPr>
          <a:lstStyle/>
          <a:p>
            <a:pPr algn="ctr"/>
            <a:r>
              <a:rPr lang="zh-CN" altLang="en-US" sz="1400" dirty="0">
                <a:latin typeface="Helvetica" panose="020B0604020202030204" pitchFamily="34" charset="0"/>
              </a:rPr>
              <a:t>土壤污染也是造成其他环境污染的重要原因，土壤污染中的污染物具有迁移性和滞留性，有可能继续造成新的土地污染</a:t>
            </a:r>
            <a:endParaRPr lang="zh-CN" altLang="en-US" sz="1400" dirty="0">
              <a:latin typeface="Helvetica" panose="020B0604020202030204" pitchFamily="34" charset="0"/>
            </a:endParaRPr>
          </a:p>
        </p:txBody>
      </p:sp>
      <p:sp>
        <p:nvSpPr>
          <p:cNvPr id="16" name="文本框 15"/>
          <p:cNvSpPr txBox="1"/>
          <p:nvPr/>
        </p:nvSpPr>
        <p:spPr>
          <a:xfrm>
            <a:off x="5246914" y="5464528"/>
            <a:ext cx="1698172" cy="738664"/>
          </a:xfrm>
          <a:prstGeom prst="rect">
            <a:avLst/>
          </a:prstGeom>
          <a:noFill/>
        </p:spPr>
        <p:txBody>
          <a:bodyPr wrap="square" rtlCol="0">
            <a:spAutoFit/>
          </a:bodyPr>
          <a:lstStyle/>
          <a:p>
            <a:pPr algn="ctr"/>
            <a:r>
              <a:rPr lang="zh-CN" altLang="en-US" sz="1400" dirty="0">
                <a:latin typeface="Helvetica" panose="020B0604020202030204" pitchFamily="34" charset="0"/>
              </a:rPr>
              <a:t>土壤污染给农业发展带来很大的不利影响。</a:t>
            </a:r>
            <a:endParaRPr lang="zh-CN" altLang="en-US" sz="1400" dirty="0">
              <a:latin typeface="Helvetica" panose="020B0604020202030204" pitchFamily="34" charset="0"/>
            </a:endParaRPr>
          </a:p>
        </p:txBody>
      </p:sp>
      <p:sp>
        <p:nvSpPr>
          <p:cNvPr id="18" name="文本框 17"/>
          <p:cNvSpPr txBox="1"/>
          <p:nvPr/>
        </p:nvSpPr>
        <p:spPr>
          <a:xfrm>
            <a:off x="3261908" y="392090"/>
            <a:ext cx="4331494" cy="584775"/>
          </a:xfrm>
          <a:prstGeom prst="rect">
            <a:avLst/>
          </a:prstGeom>
          <a:noFill/>
        </p:spPr>
        <p:txBody>
          <a:bodyPr wrap="square" rtlCol="0">
            <a:spAutoFit/>
          </a:bodyPr>
          <a:lstStyle/>
          <a:p>
            <a:r>
              <a:rPr lang="zh-CN" altLang="en-US" sz="3200" dirty="0">
                <a:solidFill>
                  <a:schemeClr val="bg2">
                    <a:lumMod val="25000"/>
                  </a:schemeClr>
                </a:solidFill>
                <a:latin typeface="Helvetica" panose="020B0604020202030204" pitchFamily="34" charset="0"/>
              </a:rPr>
              <a:t>土壤污染的后果</a:t>
            </a:r>
            <a:endParaRPr lang="zh-CN" altLang="en-US" sz="3200" dirty="0">
              <a:solidFill>
                <a:schemeClr val="bg2">
                  <a:lumMod val="25000"/>
                </a:schemeClr>
              </a:solidFill>
              <a:latin typeface="Helvetica" panose="020B0604020202030204" pitchFamily="34" charset="0"/>
            </a:endParaRPr>
          </a:p>
        </p:txBody>
      </p:sp>
      <p:cxnSp>
        <p:nvCxnSpPr>
          <p:cNvPr id="20" name="直接连接符 19"/>
          <p:cNvCxnSpPr/>
          <p:nvPr/>
        </p:nvCxnSpPr>
        <p:spPr>
          <a:xfrm flipH="1" flipV="1">
            <a:off x="2548348" y="2101851"/>
            <a:ext cx="2623728" cy="1155700"/>
          </a:xfrm>
          <a:prstGeom prst="line">
            <a:avLst/>
          </a:prstGeom>
          <a:ln>
            <a:solidFill>
              <a:srgbClr val="4299B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882140" y="4138691"/>
            <a:ext cx="3215640" cy="575598"/>
          </a:xfrm>
          <a:prstGeom prst="line">
            <a:avLst/>
          </a:prstGeom>
          <a:ln>
            <a:solidFill>
              <a:srgbClr val="5E9B78"/>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111240" y="4757653"/>
            <a:ext cx="0" cy="493142"/>
          </a:xfrm>
          <a:prstGeom prst="line">
            <a:avLst/>
          </a:prstGeom>
          <a:ln>
            <a:solidFill>
              <a:srgbClr val="B259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445375" y="2809855"/>
            <a:ext cx="2098676" cy="279420"/>
          </a:xfrm>
          <a:prstGeom prst="line">
            <a:avLst/>
          </a:prstGeom>
          <a:ln>
            <a:solidFill>
              <a:srgbClr val="E9E38E"/>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442895" y="3267236"/>
            <a:ext cx="1336690" cy="584775"/>
          </a:xfrm>
          <a:prstGeom prst="rect">
            <a:avLst/>
          </a:prstGeom>
          <a:noFill/>
        </p:spPr>
        <p:txBody>
          <a:bodyPr wrap="square" rtlCol="0">
            <a:spAutoFit/>
          </a:bodyPr>
          <a:lstStyle/>
          <a:p>
            <a:r>
              <a:rPr lang="en-US" altLang="zh-CN" sz="3200" dirty="0">
                <a:solidFill>
                  <a:schemeClr val="bg2">
                    <a:lumMod val="25000"/>
                  </a:schemeClr>
                </a:solidFill>
                <a:latin typeface="Helvetica" panose="020B0604020202030204" pitchFamily="34" charset="0"/>
              </a:rPr>
              <a:t> </a:t>
            </a:r>
            <a:r>
              <a:rPr lang="zh-CN" altLang="en-US" sz="3200" dirty="0">
                <a:solidFill>
                  <a:schemeClr val="bg2">
                    <a:lumMod val="25000"/>
                  </a:schemeClr>
                </a:solidFill>
                <a:latin typeface="Helvetica" panose="020B0604020202030204" pitchFamily="34" charset="0"/>
              </a:rPr>
              <a:t>后果</a:t>
            </a:r>
            <a:endParaRPr lang="zh-CN" altLang="en-US" sz="3200" dirty="0">
              <a:solidFill>
                <a:schemeClr val="bg2">
                  <a:lumMod val="25000"/>
                </a:schemeClr>
              </a:solidFill>
              <a:latin typeface="Helvetica" panose="020B0604020202030204" pitchFamily="34" charset="0"/>
            </a:endParaRPr>
          </a:p>
        </p:txBody>
      </p:sp>
      <p:sp>
        <p:nvSpPr>
          <p:cNvPr id="42" name="文本框 41"/>
          <p:cNvSpPr txBox="1"/>
          <p:nvPr/>
        </p:nvSpPr>
        <p:spPr>
          <a:xfrm>
            <a:off x="553919" y="4452679"/>
            <a:ext cx="1336690" cy="523220"/>
          </a:xfrm>
          <a:prstGeom prst="rect">
            <a:avLst/>
          </a:prstGeom>
          <a:noFill/>
        </p:spPr>
        <p:txBody>
          <a:bodyPr wrap="square" rtlCol="0">
            <a:spAutoFit/>
          </a:bodyPr>
          <a:lstStyle/>
          <a:p>
            <a:pPr algn="ctr"/>
            <a:r>
              <a:rPr lang="en-US" altLang="zh-CN" sz="2800" dirty="0">
                <a:solidFill>
                  <a:schemeClr val="bg2">
                    <a:lumMod val="25000"/>
                  </a:schemeClr>
                </a:solidFill>
                <a:latin typeface="Helvetica" panose="020B0604020202030204" pitchFamily="34" charset="0"/>
              </a:rPr>
              <a:t> </a:t>
            </a:r>
            <a:endParaRPr lang="zh-CN" altLang="en-US" sz="2800" dirty="0">
              <a:solidFill>
                <a:schemeClr val="bg2">
                  <a:lumMod val="25000"/>
                </a:schemeClr>
              </a:solidFill>
              <a:latin typeface="Helvetica" panose="020B0604020202030204" pitchFamily="34" charset="0"/>
            </a:endParaRPr>
          </a:p>
        </p:txBody>
      </p:sp>
      <p:sp>
        <p:nvSpPr>
          <p:cNvPr id="44" name="文本框 43"/>
          <p:cNvSpPr txBox="1"/>
          <p:nvPr/>
        </p:nvSpPr>
        <p:spPr>
          <a:xfrm>
            <a:off x="9481557" y="3357376"/>
            <a:ext cx="1336690" cy="523220"/>
          </a:xfrm>
          <a:prstGeom prst="rect">
            <a:avLst/>
          </a:prstGeom>
          <a:noFill/>
        </p:spPr>
        <p:txBody>
          <a:bodyPr wrap="square" rtlCol="0">
            <a:spAutoFit/>
          </a:bodyPr>
          <a:lstStyle/>
          <a:p>
            <a:pPr algn="ctr"/>
            <a:r>
              <a:rPr lang="en-US" altLang="zh-CN" sz="2800" dirty="0">
                <a:solidFill>
                  <a:schemeClr val="bg2">
                    <a:lumMod val="25000"/>
                  </a:schemeClr>
                </a:solidFill>
                <a:latin typeface="Helvetica" panose="020B0604020202030204" pitchFamily="34" charset="0"/>
              </a:rPr>
              <a:t> </a:t>
            </a:r>
            <a:endParaRPr lang="zh-CN" altLang="en-US" sz="2800" dirty="0">
              <a:solidFill>
                <a:schemeClr val="bg2">
                  <a:lumMod val="25000"/>
                </a:schemeClr>
              </a:solidFill>
              <a:latin typeface="Helvetica" panose="020B0604020202030204" pitchFamily="34" charset="0"/>
            </a:endParaRPr>
          </a:p>
        </p:txBody>
      </p:sp>
      <p:sp>
        <p:nvSpPr>
          <p:cNvPr id="2" name="椭圆 1"/>
          <p:cNvSpPr/>
          <p:nvPr/>
        </p:nvSpPr>
        <p:spPr>
          <a:xfrm>
            <a:off x="963038" y="1642896"/>
            <a:ext cx="1818486" cy="1243939"/>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894485" y="2230730"/>
            <a:ext cx="2830749" cy="2134977"/>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766359" y="5298309"/>
            <a:ext cx="2827043" cy="1439694"/>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8890" y="4180205"/>
            <a:ext cx="2461260" cy="1866265"/>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5015">
        <p:split/>
      </p:transition>
    </mc:Choice>
    <mc:Fallback>
      <p:transition spd="slow" advTm="5015">
        <p:spli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pic>
        <p:nvPicPr>
          <p:cNvPr id="1026" name="Picture 2" descr="https://images.unsplash.com/photo-1425321395722-b1dd54a97cf3?crop=entropy&amp;fit=crop&amp;fm=jpg&amp;h=675&amp;ixjsv=2.1.0&amp;ixlib=rb-0.3.5&amp;q=80&amp;w=1375"/>
          <p:cNvPicPr>
            <a:picLocks noChangeAspect="1" noChangeArrowheads="1"/>
          </p:cNvPicPr>
          <p:nvPr/>
        </p:nvPicPr>
        <p:blipFill rotWithShape="1">
          <a:blip r:embed="rId1">
            <a:extLst>
              <a:ext uri="{28A0092B-C50C-407E-A947-70E740481C1C}">
                <a14:useLocalDpi xmlns:a14="http://schemas.microsoft.com/office/drawing/2010/main" val="0"/>
              </a:ext>
            </a:extLst>
          </a:blip>
          <a:srcRect l="8455" r="4137"/>
          <a:stretch>
            <a:fillRect/>
          </a:stretch>
        </p:blipFill>
        <p:spPr bwMode="auto">
          <a:xfrm>
            <a:off x="-9525" y="0"/>
            <a:ext cx="1221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rot="21311461">
            <a:off x="-1261336" y="3334817"/>
            <a:ext cx="13550305" cy="2669882"/>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685952" y="840653"/>
            <a:ext cx="2820097" cy="743352"/>
            <a:chOff x="4689955" y="1092230"/>
            <a:chExt cx="2820097" cy="743352"/>
          </a:xfrm>
        </p:grpSpPr>
        <p:sp>
          <p:nvSpPr>
            <p:cNvPr id="4" name="半闭框 3"/>
            <p:cNvSpPr>
              <a:spLocks noChangeAspect="1"/>
            </p:cNvSpPr>
            <p:nvPr/>
          </p:nvSpPr>
          <p:spPr>
            <a:xfrm>
              <a:off x="4689955" y="1092230"/>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半闭框 6"/>
            <p:cNvSpPr>
              <a:spLocks noChangeAspect="1"/>
            </p:cNvSpPr>
            <p:nvPr/>
          </p:nvSpPr>
          <p:spPr>
            <a:xfrm flipH="1">
              <a:off x="7294052" y="1092230"/>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a:spLocks noChangeAspect="1"/>
            </p:cNvSpPr>
            <p:nvPr/>
          </p:nvSpPr>
          <p:spPr>
            <a:xfrm flipH="1" flipV="1">
              <a:off x="7294052" y="1619582"/>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a:spLocks noChangeAspect="1"/>
            </p:cNvSpPr>
            <p:nvPr/>
          </p:nvSpPr>
          <p:spPr>
            <a:xfrm flipV="1">
              <a:off x="4689955" y="1619582"/>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727450" y="876935"/>
            <a:ext cx="4098290" cy="706755"/>
          </a:xfrm>
          <a:prstGeom prst="rect">
            <a:avLst/>
          </a:prstGeom>
          <a:noFill/>
        </p:spPr>
        <p:txBody>
          <a:bodyPr wrap="square" rtlCol="0">
            <a:spAutoFit/>
          </a:bodyPr>
          <a:lstStyle/>
          <a:p>
            <a:pPr algn="ctr"/>
            <a:r>
              <a:rPr lang="en-US" altLang="zh-CN" sz="4000" dirty="0">
                <a:solidFill>
                  <a:schemeClr val="accent4"/>
                </a:solidFill>
                <a:effectLst>
                  <a:outerShdw blurRad="38100" dist="22860" dir="5400000" algn="tl" rotWithShape="0">
                    <a:srgbClr val="000000">
                      <a:alpha val="30000"/>
                    </a:srgbClr>
                  </a:outerShdw>
                </a:effectLst>
                <a:latin typeface="Helvetica" panose="020B0604020202030204" pitchFamily="34" charset="0"/>
              </a:rPr>
              <a:t>   </a:t>
            </a:r>
            <a:r>
              <a:rPr lang="zh-CN" altLang="en-US" sz="4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仿宋" panose="02010609060101010101" charset="-122"/>
                <a:ea typeface="仿宋" panose="02010609060101010101" charset="-122"/>
              </a:rPr>
              <a:t>环境治理</a:t>
            </a:r>
            <a:endParaRPr lang="zh-CN" altLang="en-US" sz="4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仿宋" panose="02010609060101010101" charset="-122"/>
              <a:ea typeface="仿宋" panose="02010609060101010101" charset="-122"/>
            </a:endParaRPr>
          </a:p>
        </p:txBody>
      </p:sp>
      <p:sp>
        <p:nvSpPr>
          <p:cNvPr id="2" name="文本框 1"/>
          <p:cNvSpPr txBox="1"/>
          <p:nvPr/>
        </p:nvSpPr>
        <p:spPr>
          <a:xfrm>
            <a:off x="1129665" y="3309620"/>
            <a:ext cx="10596880" cy="2245360"/>
          </a:xfrm>
          <a:prstGeom prst="rect">
            <a:avLst/>
          </a:prstGeom>
          <a:noFill/>
          <a:scene3d>
            <a:camera prst="orthographicFront">
              <a:rot lat="0" lon="0" rev="300000"/>
            </a:camera>
            <a:lightRig rig="threePt" dir="t"/>
          </a:scene3d>
        </p:spPr>
        <p:txBody>
          <a:bodyPr wrap="none" rtlCol="0">
            <a:spAutoFit/>
          </a:bodyPr>
          <a:lstStyle/>
          <a:p>
            <a:r>
              <a:rPr lang="zh-CN" altLang="en-US" sz="2000" dirty="0">
                <a:solidFill>
                  <a:srgbClr val="FFC000"/>
                </a:solidFill>
                <a:latin typeface="仿宋" panose="02010609060101010101" charset="-122"/>
                <a:ea typeface="仿宋" panose="02010609060101010101" charset="-122"/>
              </a:rPr>
              <a:t>对于环境治理你了解多少呢？让我们边看一些地方治理后的变化，边了解一些防治的知识吧！</a:t>
            </a:r>
            <a:endParaRPr lang="zh-CN" altLang="en-US" sz="2000" dirty="0">
              <a:solidFill>
                <a:srgbClr val="FFC000"/>
              </a:solidFill>
              <a:latin typeface="仿宋" panose="02010609060101010101" charset="-122"/>
              <a:ea typeface="仿宋" panose="02010609060101010101" charset="-122"/>
            </a:endParaRPr>
          </a:p>
          <a:p>
            <a:r>
              <a:rPr lang="en-US" altLang="zh-CN" sz="2400" dirty="0">
                <a:solidFill>
                  <a:srgbClr val="FF0000"/>
                </a:solidFill>
                <a:latin typeface="仿宋" panose="02010609060101010101" charset="-122"/>
                <a:ea typeface="仿宋" panose="02010609060101010101" charset="-122"/>
              </a:rPr>
              <a:t>1.</a:t>
            </a:r>
            <a:r>
              <a:rPr lang="zh-CN" altLang="en-US" sz="2400" dirty="0">
                <a:solidFill>
                  <a:srgbClr val="FF0000"/>
                </a:solidFill>
                <a:latin typeface="仿宋" panose="02010609060101010101" charset="-122"/>
                <a:ea typeface="仿宋" panose="02010609060101010101" charset="-122"/>
              </a:rPr>
              <a:t>水污染的治理</a:t>
            </a:r>
            <a:endParaRPr lang="zh-CN" altLang="en-US" sz="2400" dirty="0">
              <a:solidFill>
                <a:srgbClr val="FF0000"/>
              </a:solidFill>
              <a:latin typeface="仿宋" panose="02010609060101010101" charset="-122"/>
              <a:ea typeface="仿宋" panose="02010609060101010101" charset="-122"/>
            </a:endParaRPr>
          </a:p>
          <a:p>
            <a:r>
              <a:rPr lang="en-US" altLang="zh-CN" sz="2400" dirty="0">
                <a:solidFill>
                  <a:srgbClr val="FF0000"/>
                </a:solidFill>
                <a:latin typeface="仿宋" panose="02010609060101010101" charset="-122"/>
                <a:ea typeface="仿宋" panose="02010609060101010101" charset="-122"/>
              </a:rPr>
              <a:t>  a.</a:t>
            </a:r>
            <a:r>
              <a:rPr lang="zh-CN" altLang="en-US" sz="2400" dirty="0">
                <a:solidFill>
                  <a:srgbClr val="FF0000"/>
                </a:solidFill>
                <a:latin typeface="仿宋" panose="02010609060101010101" charset="-122"/>
                <a:ea typeface="仿宋" panose="02010609060101010101" charset="-122"/>
              </a:rPr>
              <a:t>惠州金山河 </a:t>
            </a:r>
            <a:r>
              <a:rPr lang="en-US" altLang="zh-CN" sz="2400" dirty="0">
                <a:solidFill>
                  <a:srgbClr val="FF0000"/>
                </a:solidFill>
                <a:latin typeface="仿宋" panose="02010609060101010101" charset="-122"/>
                <a:ea typeface="仿宋" panose="02010609060101010101" charset="-122"/>
              </a:rPr>
              <a:t>b.</a:t>
            </a:r>
            <a:r>
              <a:rPr lang="zh-CN" altLang="en-US" sz="2400" dirty="0">
                <a:solidFill>
                  <a:srgbClr val="FF0000"/>
                </a:solidFill>
                <a:latin typeface="仿宋" panose="02010609060101010101" charset="-122"/>
                <a:ea typeface="仿宋" panose="02010609060101010101" charset="-122"/>
              </a:rPr>
              <a:t>济南小清河  </a:t>
            </a:r>
            <a:r>
              <a:rPr lang="en-US" altLang="zh-CN" sz="2400" dirty="0">
                <a:solidFill>
                  <a:srgbClr val="FF0000"/>
                </a:solidFill>
                <a:latin typeface="仿宋" panose="02010609060101010101" charset="-122"/>
                <a:ea typeface="仿宋" panose="02010609060101010101" charset="-122"/>
              </a:rPr>
              <a:t>c.</a:t>
            </a:r>
            <a:r>
              <a:rPr lang="zh-CN" altLang="en-US" sz="2400" dirty="0">
                <a:solidFill>
                  <a:srgbClr val="FF0000"/>
                </a:solidFill>
                <a:latin typeface="仿宋" panose="02010609060101010101" charset="-122"/>
                <a:ea typeface="仿宋" panose="02010609060101010101" charset="-122"/>
              </a:rPr>
              <a:t>北京转河</a:t>
            </a:r>
            <a:endParaRPr lang="zh-CN" altLang="en-US" sz="2400" dirty="0">
              <a:solidFill>
                <a:srgbClr val="FF0000"/>
              </a:solidFill>
              <a:latin typeface="仿宋" panose="02010609060101010101" charset="-122"/>
              <a:ea typeface="仿宋" panose="02010609060101010101" charset="-122"/>
            </a:endParaRPr>
          </a:p>
          <a:p>
            <a:r>
              <a:rPr lang="en-US" altLang="zh-CN" sz="2400" dirty="0">
                <a:solidFill>
                  <a:srgbClr val="FF0000"/>
                </a:solidFill>
                <a:latin typeface="仿宋" panose="02010609060101010101" charset="-122"/>
                <a:ea typeface="仿宋" panose="02010609060101010101" charset="-122"/>
              </a:rPr>
              <a:t>2</a:t>
            </a:r>
            <a:r>
              <a:rPr lang="zh-CN" altLang="en-US" sz="2400" dirty="0">
                <a:solidFill>
                  <a:srgbClr val="FF0000"/>
                </a:solidFill>
                <a:latin typeface="仿宋" panose="02010609060101010101" charset="-122"/>
                <a:ea typeface="仿宋" panose="02010609060101010101" charset="-122"/>
              </a:rPr>
              <a:t>空气污染的治理</a:t>
            </a:r>
            <a:endParaRPr lang="zh-CN" altLang="en-US" sz="2400" dirty="0">
              <a:solidFill>
                <a:srgbClr val="FF0000"/>
              </a:solidFill>
              <a:latin typeface="仿宋" panose="02010609060101010101" charset="-122"/>
              <a:ea typeface="仿宋" panose="02010609060101010101" charset="-122"/>
            </a:endParaRPr>
          </a:p>
          <a:p>
            <a:r>
              <a:rPr lang="en-US" altLang="zh-CN" sz="2400" dirty="0">
                <a:solidFill>
                  <a:srgbClr val="FF0000"/>
                </a:solidFill>
                <a:latin typeface="仿宋" panose="02010609060101010101" charset="-122"/>
                <a:ea typeface="仿宋" panose="02010609060101010101" charset="-122"/>
              </a:rPr>
              <a:t>  a.</a:t>
            </a:r>
            <a:r>
              <a:rPr lang="zh-CN" altLang="en-US" sz="2400" dirty="0">
                <a:solidFill>
                  <a:srgbClr val="FF0000"/>
                </a:solidFill>
                <a:latin typeface="仿宋" panose="02010609060101010101" charset="-122"/>
                <a:ea typeface="仿宋" panose="02010609060101010101" charset="-122"/>
              </a:rPr>
              <a:t>德国鲁尔区的转变</a:t>
            </a:r>
            <a:endParaRPr lang="zh-CN" altLang="en-US" sz="2400" dirty="0">
              <a:solidFill>
                <a:srgbClr val="FF0000"/>
              </a:solidFill>
              <a:latin typeface="仿宋" panose="02010609060101010101" charset="-122"/>
              <a:ea typeface="仿宋" panose="02010609060101010101" charset="-122"/>
            </a:endParaRPr>
          </a:p>
          <a:p>
            <a:r>
              <a:rPr lang="en-US" altLang="zh-CN" sz="2400" dirty="0">
                <a:solidFill>
                  <a:srgbClr val="FF0000"/>
                </a:solidFill>
                <a:latin typeface="仿宋" panose="02010609060101010101" charset="-122"/>
                <a:ea typeface="仿宋" panose="02010609060101010101" charset="-122"/>
              </a:rPr>
              <a:t>3.</a:t>
            </a:r>
            <a:r>
              <a:rPr lang="zh-CN" altLang="en-US" sz="2400" dirty="0">
                <a:solidFill>
                  <a:srgbClr val="FF0000"/>
                </a:solidFill>
                <a:latin typeface="仿宋" panose="02010609060101010101" charset="-122"/>
                <a:ea typeface="仿宋" panose="02010609060101010101" charset="-122"/>
              </a:rPr>
              <a:t>土壤污染的治理方法</a:t>
            </a:r>
            <a:endParaRPr lang="zh-CN" altLang="en-US" sz="2400" dirty="0">
              <a:solidFill>
                <a:srgbClr val="FF0000"/>
              </a:solidFill>
              <a:latin typeface="仿宋" panose="02010609060101010101" charset="-122"/>
              <a:ea typeface="仿宋" panose="02010609060101010101" charset="-122"/>
            </a:endParaRPr>
          </a:p>
        </p:txBody>
      </p:sp>
      <p:sp>
        <p:nvSpPr>
          <p:cNvPr id="3" name="文本框 2"/>
          <p:cNvSpPr txBox="1"/>
          <p:nvPr/>
        </p:nvSpPr>
        <p:spPr>
          <a:xfrm>
            <a:off x="2372360" y="1778000"/>
            <a:ext cx="8392795" cy="922020"/>
          </a:xfrm>
          <a:prstGeom prst="rect">
            <a:avLst/>
          </a:prstGeom>
          <a:noFill/>
        </p:spPr>
        <p:txBody>
          <a:bodyPr wrap="square" rtlCol="0">
            <a:spAutoFit/>
          </a:bodyPr>
          <a:lstStyle/>
          <a:p>
            <a:r>
              <a:rPr lang="en-US" altLang="zh-CN" sz="5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Environmental Governance</a:t>
            </a:r>
            <a:endParaRPr lang="en-US" altLang="zh-CN" sz="5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mc:Choice xmlns:p14="http://schemas.microsoft.com/office/powerpoint/2010/main" Requires="p14">
      <p:transition spd="slow" p14:dur="1250" advTm="11203">
        <p:split orient="vert"/>
      </p:transition>
    </mc:Choice>
    <mc:Fallback>
      <p:transition spd="slow" advTm="1120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70" decel="100000"/>
                                        <p:tgtEl>
                                          <p:spTgt spid="6"/>
                                        </p:tgtEl>
                                      </p:cBhvr>
                                    </p:animEffect>
                                    <p:animScale>
                                      <p:cBhvr>
                                        <p:cTn id="8" dur="770" decel="100000"/>
                                        <p:tgtEl>
                                          <p:spTgt spid="6"/>
                                        </p:tgtEl>
                                      </p:cBhvr>
                                      <p:from x="10000" y="10000"/>
                                      <p:to x="200000" y="450000"/>
                                    </p:animScale>
                                    <p:animScale>
                                      <p:cBhvr>
                                        <p:cTn id="9" dur="1230" accel="100000" fill="hold">
                                          <p:stCondLst>
                                            <p:cond delay="770"/>
                                          </p:stCondLst>
                                        </p:cTn>
                                        <p:tgtEl>
                                          <p:spTgt spid="6"/>
                                        </p:tgtEl>
                                      </p:cBhvr>
                                      <p:from x="200000" y="450000"/>
                                      <p:to x="100000" y="100000"/>
                                    </p:animScale>
                                    <p:set>
                                      <p:cBhvr>
                                        <p:cTn id="10" dur="770" fill="hold"/>
                                        <p:tgtEl>
                                          <p:spTgt spid="6"/>
                                        </p:tgtEl>
                                        <p:attrNameLst>
                                          <p:attrName>ppt_x</p:attrName>
                                        </p:attrNameLst>
                                      </p:cBhvr>
                                      <p:to>
                                        <p:strVal val="(0.5)"/>
                                      </p:to>
                                    </p:set>
                                    <p:anim from="(0.5)" to="(#ppt_x)" calcmode="lin" valueType="num">
                                      <p:cBhvr>
                                        <p:cTn id="11" dur="1230" accel="100000" fill="hold">
                                          <p:stCondLst>
                                            <p:cond delay="770"/>
                                          </p:stCondLst>
                                        </p:cTn>
                                        <p:tgtEl>
                                          <p:spTgt spid="6"/>
                                        </p:tgtEl>
                                        <p:attrNameLst>
                                          <p:attrName>ppt_x</p:attrName>
                                        </p:attrNameLst>
                                      </p:cBhvr>
                                    </p:anim>
                                    <p:set>
                                      <p:cBhvr>
                                        <p:cTn id="12" dur="770" fill="hold"/>
                                        <p:tgtEl>
                                          <p:spTgt spid="6"/>
                                        </p:tgtEl>
                                        <p:attrNameLst>
                                          <p:attrName>ppt_y</p:attrName>
                                        </p:attrNameLst>
                                      </p:cBhvr>
                                      <p:to>
                                        <p:strVal val="(#ppt_y+0.4)"/>
                                      </p:to>
                                    </p:set>
                                    <p:anim from="(#ppt_y+0.4)" to="(#ppt_y)" calcmode="lin" valueType="num">
                                      <p:cBhvr>
                                        <p:cTn id="13" dur="1230" accel="100000" fill="hold">
                                          <p:stCondLst>
                                            <p:cond delay="770"/>
                                          </p:stCondLst>
                                        </p:cTn>
                                        <p:tgtEl>
                                          <p:spTgt spid="6"/>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317"/>
            <a:ext cx="12192001" cy="6858000"/>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15"/>
          <p:cNvSpPr/>
          <p:nvPr/>
        </p:nvSpPr>
        <p:spPr>
          <a:xfrm>
            <a:off x="292735" y="1122680"/>
            <a:ext cx="4839970" cy="5618480"/>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en-US" altLang="zh-CN" sz="2000" dirty="0">
                <a:solidFill>
                  <a:schemeClr val="bg1">
                    <a:lumMod val="75000"/>
                  </a:schemeClr>
                </a:solidFill>
                <a:latin typeface="仿宋" panose="02010609060101010101" charset="-122"/>
                <a:ea typeface="仿宋" panose="02010609060101010101" charset="-122"/>
              </a:rPr>
              <a:t>   惠州市金山河</a:t>
            </a:r>
            <a:r>
              <a:rPr lang="zh-CN" altLang="en-US" sz="2000" dirty="0">
                <a:solidFill>
                  <a:schemeClr val="bg1">
                    <a:lumMod val="75000"/>
                  </a:schemeClr>
                </a:solidFill>
                <a:latin typeface="仿宋" panose="02010609060101010101" charset="-122"/>
                <a:ea typeface="仿宋" panose="02010609060101010101" charset="-122"/>
              </a:rPr>
              <a:t>位，</a:t>
            </a:r>
            <a:r>
              <a:rPr lang="en-US" altLang="zh-CN" sz="2000" dirty="0">
                <a:solidFill>
                  <a:schemeClr val="bg1">
                    <a:lumMod val="75000"/>
                  </a:schemeClr>
                </a:solidFill>
                <a:latin typeface="仿宋" panose="02010609060101010101" charset="-122"/>
                <a:ea typeface="仿宋" panose="02010609060101010101" charset="-122"/>
              </a:rPr>
              <a:t>于惠州市中心城区是流经市区的主要排洪渠道之一金山河常年雨污混杂、垃圾漂浮、臭气熏天，加之两岸居民区密集，一直是市政改造呼声最高的一处地方。为了改善污水排放，同时改善民生和提升城市居民生活品质，2012年惠州市开始对金山河进行了综合整治。整治后的金山河不仅水清岸绿，还建有优美的滨水栈道、具有岭南建筑风格的金山阁和“激流鸣谷”、“古塘新曲”、“朝晖晨曲”、“古台望月”、“河川临渊”等八大景点，成为了城市居民亲水绿</a:t>
            </a:r>
            <a:r>
              <a:rPr lang="zh-CN" altLang="en-US" sz="2000" dirty="0">
                <a:solidFill>
                  <a:schemeClr val="bg1">
                    <a:lumMod val="75000"/>
                  </a:schemeClr>
                </a:solidFill>
                <a:latin typeface="仿宋" panose="02010609060101010101" charset="-122"/>
                <a:ea typeface="仿宋" panose="02010609060101010101" charset="-122"/>
              </a:rPr>
              <a:t>色</a:t>
            </a:r>
            <a:r>
              <a:rPr lang="en-US" altLang="zh-CN" sz="2000" dirty="0">
                <a:solidFill>
                  <a:schemeClr val="bg1">
                    <a:lumMod val="75000"/>
                  </a:schemeClr>
                </a:solidFill>
                <a:latin typeface="仿宋" panose="02010609060101010101" charset="-122"/>
                <a:ea typeface="仿宋" panose="02010609060101010101" charset="-122"/>
              </a:rPr>
              <a:t>休闲带。</a:t>
            </a:r>
            <a:endParaRPr lang="en-US" altLang="zh-CN" sz="2000" dirty="0">
              <a:solidFill>
                <a:schemeClr val="bg1">
                  <a:lumMod val="75000"/>
                </a:schemeClr>
              </a:solidFill>
              <a:latin typeface="仿宋" panose="02010609060101010101" charset="-122"/>
              <a:ea typeface="仿宋" panose="02010609060101010101" charset="-122"/>
            </a:endParaRPr>
          </a:p>
        </p:txBody>
      </p:sp>
      <p:pic>
        <p:nvPicPr>
          <p:cNvPr id="4" name="图片 1" descr="IMG_256"/>
          <p:cNvPicPr>
            <a:picLocks noChangeAspect="1"/>
          </p:cNvPicPr>
          <p:nvPr/>
        </p:nvPicPr>
        <p:blipFill>
          <a:blip r:embed="rId2"/>
          <a:stretch>
            <a:fillRect/>
          </a:stretch>
        </p:blipFill>
        <p:spPr>
          <a:xfrm>
            <a:off x="6278880" y="2959735"/>
            <a:ext cx="5334000" cy="3600450"/>
          </a:xfrm>
          <a:prstGeom prst="rect">
            <a:avLst/>
          </a:prstGeom>
          <a:noFill/>
          <a:ln w="9525">
            <a:noFill/>
          </a:ln>
        </p:spPr>
      </p:pic>
      <p:sp>
        <p:nvSpPr>
          <p:cNvPr id="6" name="文本框 5"/>
          <p:cNvSpPr txBox="1"/>
          <p:nvPr/>
        </p:nvSpPr>
        <p:spPr>
          <a:xfrm>
            <a:off x="7207885" y="822960"/>
            <a:ext cx="3999230" cy="1014730"/>
          </a:xfrm>
          <a:prstGeom prst="rect">
            <a:avLst/>
          </a:prstGeom>
          <a:noFill/>
          <a:scene3d>
            <a:camera prst="orthographicFront">
              <a:rot lat="900000" lon="0" rev="20700000"/>
            </a:camera>
            <a:lightRig rig="threePt" dir="t"/>
          </a:scene3d>
        </p:spPr>
        <p:txBody>
          <a:bodyPr wrap="none" rtlCol="0">
            <a:spAutoFit/>
          </a:bodyPr>
          <a:lstStyle/>
          <a:p>
            <a:r>
              <a:rPr lang="zh-CN" altLang="en-US" sz="6000" b="1">
                <a:solidFill>
                  <a:schemeClr val="tx1">
                    <a:lumMod val="95000"/>
                    <a:lumOff val="5000"/>
                  </a:schemeClr>
                </a:solidFill>
                <a:latin typeface="华文楷体" panose="02010600040101010101" charset="-122"/>
                <a:ea typeface="华文楷体" panose="02010600040101010101" charset="-122"/>
              </a:rPr>
              <a:t>惠州金山河</a:t>
            </a:r>
            <a:endParaRPr lang="en-US" altLang="zh-CN" sz="6000" b="1">
              <a:solidFill>
                <a:schemeClr val="tx1">
                  <a:lumMod val="95000"/>
                  <a:lumOff val="5000"/>
                </a:schemeClr>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5250">
        <p:push/>
      </p:transition>
    </mc:Choice>
    <mc:Fallback>
      <p:transition spd="slow" advTm="525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317"/>
            <a:ext cx="12192001" cy="6858000"/>
          </a:xfrm>
          <a:prstGeom prst="rect">
            <a:avLst/>
          </a:prstGeom>
          <a:solidFill>
            <a:schemeClr val="bg2">
              <a:lumMod val="25000"/>
              <a:alpha val="40000"/>
            </a:schemeClr>
          </a:solidFill>
          <a:ln>
            <a:noFill/>
          </a:ln>
          <a:effectLst>
            <a:outerShdw blurRad="304800" dist="50800" dir="5400000" sx="200000" sy="2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15"/>
          <p:cNvSpPr/>
          <p:nvPr/>
        </p:nvSpPr>
        <p:spPr>
          <a:xfrm>
            <a:off x="6865620" y="588645"/>
            <a:ext cx="4697730" cy="5358765"/>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latin typeface="仿宋" panose="02010609060101010101" charset="-122"/>
                <a:ea typeface="仿宋" panose="02010609060101010101" charset="-122"/>
              </a:rPr>
              <a:t>   小清河发源于济南市四大泉群，源头是济南西郊玉符河。历史上，小清河一直承载着济南的排洪、防涝、灌溉、航运等多种功能。曾经，小清河是一条繁忙的河，古代金元之后多以其运盐，故又称“小盐河”。上世纪八十年，随着工业化步伐加快，小清河两岸建起了千余家工业企业，而   近一半企业缺乏污水处理设施。同时生活污水成倍增长。小清河的水质受到严重污染，水产养殖和莲藕种植遭到毁灭性打击，水生物也基本灭绝，变成一条脏河、臭河。小清河济南段2007年开始开展综合治理，经过多年持续不断整治，水环境质量明显得到改善。</a:t>
            </a:r>
            <a:endParaRPr lang="en-US" altLang="zh-CN" dirty="0">
              <a:solidFill>
                <a:schemeClr val="bg2"/>
              </a:solidFill>
              <a:latin typeface="仿宋" panose="02010609060101010101" charset="-122"/>
              <a:ea typeface="仿宋" panose="02010609060101010101" charset="-122"/>
            </a:endParaRPr>
          </a:p>
        </p:txBody>
      </p:sp>
      <p:pic>
        <p:nvPicPr>
          <p:cNvPr id="3" name="图片 2" descr="IMG_256"/>
          <p:cNvPicPr>
            <a:picLocks noChangeAspect="1"/>
          </p:cNvPicPr>
          <p:nvPr/>
        </p:nvPicPr>
        <p:blipFill>
          <a:blip r:embed="rId2"/>
          <a:stretch>
            <a:fillRect/>
          </a:stretch>
        </p:blipFill>
        <p:spPr>
          <a:xfrm>
            <a:off x="441960" y="2998470"/>
            <a:ext cx="5334000" cy="3543300"/>
          </a:xfrm>
          <a:prstGeom prst="rect">
            <a:avLst/>
          </a:prstGeom>
          <a:noFill/>
          <a:ln w="9525">
            <a:noFill/>
          </a:ln>
        </p:spPr>
      </p:pic>
      <p:sp>
        <p:nvSpPr>
          <p:cNvPr id="4" name="文本框 3"/>
          <p:cNvSpPr txBox="1"/>
          <p:nvPr/>
        </p:nvSpPr>
        <p:spPr>
          <a:xfrm>
            <a:off x="1020445" y="1202690"/>
            <a:ext cx="3992880" cy="1014730"/>
          </a:xfrm>
          <a:prstGeom prst="rect">
            <a:avLst/>
          </a:prstGeom>
          <a:solidFill>
            <a:schemeClr val="bg1">
              <a:lumMod val="95000"/>
              <a:alpha val="62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n>
          <a:effectLst>
            <a:outerShdw dist="38100" dir="2700000" algn="tl" rotWithShape="0">
              <a:prstClr val="black">
                <a:alpha val="37000"/>
              </a:prstClr>
            </a:outerShdw>
            <a:softEdge rad="228600"/>
          </a:effectLst>
          <a:scene3d>
            <a:camera prst="orthographicFront">
              <a:rot lat="0" lon="0" rev="600000"/>
            </a:camera>
            <a:lightRig rig="threePt" dir="t"/>
          </a:scene3d>
        </p:spPr>
        <p:txBody>
          <a:bodyPr wrap="none" rtlCol="0">
            <a:spAutoFit/>
          </a:bodyPr>
          <a:lstStyle/>
          <a:p>
            <a:r>
              <a:rPr lang="zh-CN" altLang="en-US" sz="6000">
                <a:latin typeface="华文新魏" panose="02010800040101010101" charset="-122"/>
                <a:ea typeface="华文新魏" panose="02010800040101010101" charset="-122"/>
              </a:rPr>
              <a:t>济南小清河</a:t>
            </a:r>
            <a:endParaRPr lang="zh-CN" altLang="en-US" sz="6000">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6281">
        <p:push/>
      </p:transition>
    </mc:Choice>
    <mc:Fallback>
      <p:transition spd="slow" advTm="6281">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3336" y="-1588"/>
            <a:ext cx="12192001" cy="6858000"/>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15"/>
          <p:cNvSpPr/>
          <p:nvPr/>
        </p:nvSpPr>
        <p:spPr>
          <a:xfrm>
            <a:off x="5687510" y="2561106"/>
            <a:ext cx="3514725" cy="1732611"/>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文本框 8"/>
          <p:cNvSpPr txBox="1"/>
          <p:nvPr/>
        </p:nvSpPr>
        <p:spPr>
          <a:xfrm>
            <a:off x="6716035" y="3073468"/>
            <a:ext cx="2793591" cy="707886"/>
          </a:xfrm>
          <a:prstGeom prst="rect">
            <a:avLst/>
          </a:prstGeom>
          <a:noFill/>
        </p:spPr>
        <p:txBody>
          <a:bodyPr wrap="square" rtlCol="0">
            <a:spAutoFit/>
          </a:bodyPr>
          <a:lstStyle/>
          <a:p>
            <a:r>
              <a:rPr lang="en-US" altLang="zh-CN" sz="2000" dirty="0">
                <a:solidFill>
                  <a:schemeClr val="bg1"/>
                </a:solidFill>
                <a:latin typeface="Helvetica" panose="020B0604020202030204" pitchFamily="34" charset="0"/>
              </a:rPr>
              <a:t>ADD YOUR TITLE HERE</a:t>
            </a:r>
            <a:endParaRPr lang="zh-CN" altLang="en-US" sz="2000" dirty="0">
              <a:solidFill>
                <a:schemeClr val="bg1"/>
              </a:solidFill>
              <a:latin typeface="Helvetica" panose="020B0604020202030204" pitchFamily="34" charset="0"/>
            </a:endParaRPr>
          </a:p>
        </p:txBody>
      </p:sp>
      <p:sp>
        <p:nvSpPr>
          <p:cNvPr id="3" name="文本框 2"/>
          <p:cNvSpPr txBox="1"/>
          <p:nvPr/>
        </p:nvSpPr>
        <p:spPr>
          <a:xfrm>
            <a:off x="167640" y="2836545"/>
            <a:ext cx="8366760" cy="3753485"/>
          </a:xfrm>
          <a:prstGeom prst="rect">
            <a:avLst/>
          </a:prstGeom>
          <a:solidFill>
            <a:schemeClr val="bg1">
              <a:lumMod val="65000"/>
            </a:schemeClr>
          </a:solidFill>
        </p:spPr>
        <p:txBody>
          <a:bodyPr wrap="square" rtlCol="0">
            <a:spAutoFit/>
          </a:bodyPr>
          <a:lstStyle/>
          <a:p>
            <a:pPr algn="l"/>
            <a:r>
              <a:rPr lang="en-US" altLang="zh-CN" sz="2000">
                <a:latin typeface="仿宋" panose="02010609060101010101" charset="-122"/>
                <a:ea typeface="仿宋" panose="02010609060101010101" charset="-122"/>
              </a:rPr>
              <a:t>    </a:t>
            </a:r>
            <a:r>
              <a:rPr lang="zh-CN" altLang="en-US" sz="2000">
                <a:latin typeface="仿宋" panose="02010609060101010101" charset="-122"/>
                <a:ea typeface="仿宋" panose="02010609060101010101" charset="-122"/>
              </a:rPr>
              <a:t>秦淮河是南京的母亲河和护城河，河流沿线历史积淀深厚。</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随着历史变迁，到2000年左右，秦淮河沿岸众多的历史文物古</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迹湮灭，污水排放量大，河水颜色呈黑绿色，河道岸线被沿岸大片棚户区和烧烤区无序分割占用，毫无景观可言。2002年底，南京市启动秦淮河环境综合整治工程。通过安居、水利、环保、文化、景观五大工程综合整治后，秦淮河成为一条“流动的河、美丽的河、繁华的河”，大量历史遗迹的修复和兴建，形成了沿夫子庙秦淮河为轴线的河厅河房景观，重现了“灯火秦淮”的绚丽夜景。随着秦淮河滨河地区水环境的改善，绿地面积的增加，道路交通设施的改善，秦淮河已成为联系老城与河西新城的中心纽带，提升了整个秦淮河沿线地块的经济和生活品质。</a:t>
            </a:r>
            <a:endParaRPr lang="zh-CN" altLang="en-US" sz="2000">
              <a:latin typeface="仿宋" panose="02010609060101010101" charset="-122"/>
              <a:ea typeface="仿宋" panose="02010609060101010101" charset="-122"/>
            </a:endParaRPr>
          </a:p>
          <a:p>
            <a:pPr algn="l"/>
            <a:endParaRPr lang="zh-CN" altLang="en-US" sz="2000">
              <a:latin typeface="仿宋" panose="02010609060101010101" charset="-122"/>
              <a:ea typeface="仿宋" panose="02010609060101010101" charset="-122"/>
            </a:endParaRPr>
          </a:p>
          <a:p>
            <a:pPr algn="l"/>
            <a:endParaRPr lang="zh-CN" altLang="en-US">
              <a:latin typeface="仿宋" panose="02010609060101010101" charset="-122"/>
              <a:ea typeface="仿宋" panose="02010609060101010101" charset="-122"/>
            </a:endParaRPr>
          </a:p>
        </p:txBody>
      </p:sp>
      <p:sp>
        <p:nvSpPr>
          <p:cNvPr id="4" name="文本框 3"/>
          <p:cNvSpPr txBox="1"/>
          <p:nvPr/>
        </p:nvSpPr>
        <p:spPr>
          <a:xfrm>
            <a:off x="930910" y="608330"/>
            <a:ext cx="4271010" cy="922020"/>
          </a:xfrm>
          <a:prstGeom prst="rect">
            <a:avLst/>
          </a:prstGeom>
          <a:noFill/>
        </p:spPr>
        <p:txBody>
          <a:bodyPr wrap="square" rtlCol="0">
            <a:spAutoFit/>
            <a:scene3d>
              <a:camera prst="orthographicFront">
                <a:rot lat="0" lon="0" rev="300000"/>
              </a:camera>
              <a:lightRig rig="threePt" dir="t"/>
            </a:scene3d>
          </a:bodyPr>
          <a:lstStyle/>
          <a:p>
            <a:r>
              <a:rPr lang="zh-CN" altLang="en-US" sz="5400">
                <a:ln w="13462">
                  <a:solidFill>
                    <a:schemeClr val="bg1"/>
                  </a:solidFill>
                  <a:prstDash val="solid"/>
                </a:ln>
                <a:solidFill>
                  <a:schemeClr val="tx1">
                    <a:lumMod val="85000"/>
                    <a:lumOff val="15000"/>
                  </a:schemeClr>
                </a:solidFill>
                <a:effectLst>
                  <a:outerShdw dist="38100" dir="2700000" algn="bl" rotWithShape="0">
                    <a:schemeClr val="accent5"/>
                  </a:outerShdw>
                </a:effectLst>
              </a:rPr>
              <a:t>南京秦淮河</a:t>
            </a:r>
            <a:endParaRPr lang="zh-CN" altLang="en-US" sz="54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6" name="图片 5"/>
          <p:cNvPicPr>
            <a:picLocks noChangeAspect="1"/>
          </p:cNvPicPr>
          <p:nvPr/>
        </p:nvPicPr>
        <p:blipFill>
          <a:blip r:embed="rId2"/>
          <a:stretch>
            <a:fillRect/>
          </a:stretch>
        </p:blipFill>
        <p:spPr>
          <a:xfrm>
            <a:off x="7459345" y="433070"/>
            <a:ext cx="4048760" cy="3036570"/>
          </a:xfrm>
          <a:prstGeom prst="rect">
            <a:avLst/>
          </a:prstGeom>
          <a:solidFill>
            <a:schemeClr val="bg1">
              <a:lumMod val="95000"/>
              <a:alpha val="40000"/>
            </a:schemeClr>
          </a:solidFill>
          <a:scene3d>
            <a:camera prst="orthographicFront">
              <a:rot lat="0" lon="0" rev="21300000"/>
            </a:camera>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1750" advTm="6562">
        <p:push/>
      </p:transition>
    </mc:Choice>
    <mc:Fallback>
      <p:transition spd="slow" advTm="6562">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1588"/>
            <a:ext cx="12192001" cy="6858000"/>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15"/>
          <p:cNvSpPr/>
          <p:nvPr/>
        </p:nvSpPr>
        <p:spPr>
          <a:xfrm>
            <a:off x="368935" y="702310"/>
            <a:ext cx="4077335" cy="5647690"/>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3"/>
                </a:solidFill>
              </a:rPr>
              <a:t>          转河是北京老城西北角防洪供水的主要河道，1975-1982年修建地铁时转河被填埋，2002年开始重新开挖整治，历时三年竣工，成为我国著名的生态城市河流。转河的改造以水利功能为基础，同时在景观、文化、生态建设等方面进行了实践和探索。转河的恢复为更多生物提供了栖息空间，改善了城市生态环境;为周边居民提供了一个亲水平台和绿色休闲空间;连通了北环水系，使穿越北京腹地的古高粱河水系重新焕发了生机，提升了北京的城市形象。</a:t>
            </a:r>
            <a:endParaRPr lang="en-US" altLang="zh-CN" dirty="0">
              <a:solidFill>
                <a:schemeClr val="accent3"/>
              </a:solidFill>
            </a:endParaRPr>
          </a:p>
        </p:txBody>
      </p:sp>
      <p:pic>
        <p:nvPicPr>
          <p:cNvPr id="3" name="图片 3" descr="IMG_256"/>
          <p:cNvPicPr>
            <a:picLocks noChangeAspect="1"/>
          </p:cNvPicPr>
          <p:nvPr/>
        </p:nvPicPr>
        <p:blipFill>
          <a:blip r:embed="rId2"/>
          <a:stretch>
            <a:fillRect/>
          </a:stretch>
        </p:blipFill>
        <p:spPr>
          <a:xfrm>
            <a:off x="5527675" y="2626995"/>
            <a:ext cx="5577205" cy="4003675"/>
          </a:xfrm>
          <a:prstGeom prst="rect">
            <a:avLst/>
          </a:prstGeom>
          <a:noFill/>
          <a:ln w="9525">
            <a:noFill/>
          </a:ln>
        </p:spPr>
      </p:pic>
      <p:sp>
        <p:nvSpPr>
          <p:cNvPr id="4" name="文本框 3"/>
          <p:cNvSpPr txBox="1"/>
          <p:nvPr/>
        </p:nvSpPr>
        <p:spPr>
          <a:xfrm>
            <a:off x="6156325" y="867410"/>
            <a:ext cx="2926080" cy="922020"/>
          </a:xfrm>
          <a:prstGeom prst="rect">
            <a:avLst/>
          </a:prstGeom>
          <a:noFill/>
          <a:effectLst>
            <a:glow rad="228600">
              <a:schemeClr val="accent3">
                <a:satMod val="175000"/>
                <a:alpha val="40000"/>
              </a:schemeClr>
            </a:glow>
            <a:innerShdw blurRad="63500" dist="50800" dir="13500000">
              <a:prstClr val="black">
                <a:alpha val="50000"/>
              </a:prstClr>
            </a:innerShdw>
            <a:softEdge rad="317500"/>
          </a:effectLst>
          <a:scene3d>
            <a:camera prst="orthographicFront">
              <a:rot lat="0" lon="0" rev="21300000"/>
            </a:camera>
            <a:lightRig rig="threePt" dir="t"/>
          </a:scene3d>
        </p:spPr>
        <p:txBody>
          <a:bodyPr wrap="none" rtlCol="0">
            <a:spAutoFit/>
          </a:bodyPr>
          <a:lstStyle/>
          <a:p>
            <a:r>
              <a:rPr lang="zh-CN" altLang="en-US" sz="5400">
                <a:latin typeface="仿宋" panose="02010609060101010101" charset="-122"/>
                <a:ea typeface="仿宋" panose="02010609060101010101" charset="-122"/>
              </a:rPr>
              <a:t>北京转河</a:t>
            </a:r>
            <a:endParaRPr lang="zh-CN" altLang="en-US" sz="5400">
              <a:latin typeface="仿宋" panose="02010609060101010101" charset="-122"/>
              <a:ea typeface="仿宋"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6094">
        <p:push/>
      </p:transition>
    </mc:Choice>
    <mc:Fallback>
      <p:transition spd="slow" advTm="6094">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amond(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mages.unsplash.com/photo-1425321395722-b1dd54a97cf3?crop=entropy&amp;fit=crop&amp;fm=jpg&amp;h=675&amp;ixjsv=2.1.0&amp;ixlib=rb-0.3.5&amp;q=80&amp;w=1375"/>
          <p:cNvPicPr>
            <a:picLocks noChangeAspect="1" noChangeArrowheads="1"/>
          </p:cNvPicPr>
          <p:nvPr/>
        </p:nvPicPr>
        <p:blipFill rotWithShape="1">
          <a:blip r:embed="rId1">
            <a:extLst>
              <a:ext uri="{28A0092B-C50C-407E-A947-70E740481C1C}">
                <a14:useLocalDpi xmlns:a14="http://schemas.microsoft.com/office/drawing/2010/main" val="0"/>
              </a:ext>
            </a:extLst>
          </a:blip>
          <a:srcRect l="8455" r="4137"/>
          <a:stretch>
            <a:fillRect/>
          </a:stretch>
        </p:blipFill>
        <p:spPr bwMode="auto">
          <a:xfrm>
            <a:off x="0" y="0"/>
            <a:ext cx="1221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rot="21311461">
            <a:off x="-1088616" y="2531542"/>
            <a:ext cx="13550305" cy="2669882"/>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685952" y="840653"/>
            <a:ext cx="2820097" cy="743352"/>
            <a:chOff x="4689955" y="1092230"/>
            <a:chExt cx="2820097" cy="743352"/>
          </a:xfrm>
        </p:grpSpPr>
        <p:sp>
          <p:nvSpPr>
            <p:cNvPr id="4" name="半闭框 3"/>
            <p:cNvSpPr>
              <a:spLocks noChangeAspect="1"/>
            </p:cNvSpPr>
            <p:nvPr/>
          </p:nvSpPr>
          <p:spPr>
            <a:xfrm>
              <a:off x="4689955" y="1092230"/>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半闭框 6"/>
            <p:cNvSpPr>
              <a:spLocks noChangeAspect="1"/>
            </p:cNvSpPr>
            <p:nvPr/>
          </p:nvSpPr>
          <p:spPr>
            <a:xfrm flipH="1">
              <a:off x="7294052" y="1092230"/>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a:spLocks noChangeAspect="1"/>
            </p:cNvSpPr>
            <p:nvPr/>
          </p:nvSpPr>
          <p:spPr>
            <a:xfrm flipH="1" flipV="1">
              <a:off x="7294052" y="1619582"/>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a:spLocks noChangeAspect="1"/>
            </p:cNvSpPr>
            <p:nvPr/>
          </p:nvSpPr>
          <p:spPr>
            <a:xfrm flipV="1">
              <a:off x="4689955" y="1619582"/>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242927" y="858386"/>
            <a:ext cx="3687096" cy="707886"/>
          </a:xfrm>
          <a:prstGeom prst="rect">
            <a:avLst/>
          </a:prstGeom>
          <a:noFill/>
        </p:spPr>
        <p:txBody>
          <a:bodyPr wrap="square" rtlCol="0">
            <a:spAutoFit/>
          </a:bodyPr>
          <a:lstStyle/>
          <a:p>
            <a:pPr algn="ctr"/>
            <a:r>
              <a:rPr lang="zh-CN" altLang="en-US" sz="4000" dirty="0">
                <a:solidFill>
                  <a:schemeClr val="bg1"/>
                </a:solidFill>
                <a:latin typeface="Helvetica" panose="020B0604020202030204" pitchFamily="34" charset="0"/>
              </a:rPr>
              <a:t>污染来源</a:t>
            </a:r>
            <a:endParaRPr lang="zh-CN" altLang="en-US" sz="4000" dirty="0">
              <a:solidFill>
                <a:schemeClr val="bg1"/>
              </a:solidFill>
              <a:latin typeface="Helvetica" panose="020B0604020202030204" pitchFamily="34" charset="0"/>
            </a:endParaRPr>
          </a:p>
        </p:txBody>
      </p:sp>
      <p:sp>
        <p:nvSpPr>
          <p:cNvPr id="12" name="文本框 11"/>
          <p:cNvSpPr txBox="1"/>
          <p:nvPr/>
        </p:nvSpPr>
        <p:spPr>
          <a:xfrm>
            <a:off x="1928713" y="2684585"/>
            <a:ext cx="703384" cy="923330"/>
          </a:xfrm>
          <a:prstGeom prst="rect">
            <a:avLst/>
          </a:prstGeom>
          <a:noFill/>
        </p:spPr>
        <p:txBody>
          <a:bodyPr wrap="square" rtlCol="0">
            <a:spAutoFit/>
          </a:bodyPr>
          <a:lstStyle/>
          <a:p>
            <a:r>
              <a:rPr lang="en-US" altLang="zh-CN" sz="5400" dirty="0">
                <a:solidFill>
                  <a:schemeClr val="bg1"/>
                </a:solidFill>
                <a:latin typeface="Broadway" panose="04040905080B02020502" pitchFamily="82" charset="0"/>
              </a:rPr>
              <a:t>1</a:t>
            </a:r>
            <a:endParaRPr lang="zh-CN" altLang="en-US" sz="5400" dirty="0">
              <a:solidFill>
                <a:schemeClr val="bg1"/>
              </a:solidFill>
              <a:latin typeface="Broadway" panose="04040905080B02020502" pitchFamily="82" charset="0"/>
            </a:endParaRPr>
          </a:p>
        </p:txBody>
      </p:sp>
      <p:sp>
        <p:nvSpPr>
          <p:cNvPr id="14" name="文本框 13"/>
          <p:cNvSpPr txBox="1"/>
          <p:nvPr/>
        </p:nvSpPr>
        <p:spPr>
          <a:xfrm>
            <a:off x="6708664" y="2684585"/>
            <a:ext cx="703384" cy="923330"/>
          </a:xfrm>
          <a:prstGeom prst="rect">
            <a:avLst/>
          </a:prstGeom>
          <a:noFill/>
        </p:spPr>
        <p:txBody>
          <a:bodyPr wrap="square" rtlCol="0">
            <a:spAutoFit/>
          </a:bodyPr>
          <a:lstStyle/>
          <a:p>
            <a:r>
              <a:rPr lang="en-US" altLang="zh-CN" sz="5400" dirty="0">
                <a:solidFill>
                  <a:schemeClr val="bg1"/>
                </a:solidFill>
                <a:latin typeface="Broadway" panose="04040905080B02020502" pitchFamily="82" charset="0"/>
              </a:rPr>
              <a:t>2</a:t>
            </a:r>
            <a:endParaRPr lang="zh-CN" altLang="en-US" sz="5400" dirty="0">
              <a:solidFill>
                <a:schemeClr val="bg1"/>
              </a:solidFill>
              <a:latin typeface="Broadway" panose="04040905080B02020502" pitchFamily="82" charset="0"/>
            </a:endParaRPr>
          </a:p>
        </p:txBody>
      </p:sp>
      <p:sp>
        <p:nvSpPr>
          <p:cNvPr id="16" name="文本框 15"/>
          <p:cNvSpPr txBox="1"/>
          <p:nvPr/>
        </p:nvSpPr>
        <p:spPr>
          <a:xfrm>
            <a:off x="1928713" y="4114800"/>
            <a:ext cx="703384" cy="923330"/>
          </a:xfrm>
          <a:prstGeom prst="rect">
            <a:avLst/>
          </a:prstGeom>
          <a:noFill/>
        </p:spPr>
        <p:txBody>
          <a:bodyPr wrap="square" rtlCol="0">
            <a:spAutoFit/>
          </a:bodyPr>
          <a:lstStyle/>
          <a:p>
            <a:r>
              <a:rPr lang="en-US" altLang="zh-CN" sz="5400" dirty="0">
                <a:solidFill>
                  <a:schemeClr val="bg1"/>
                </a:solidFill>
                <a:latin typeface="Broadway" panose="04040905080B02020502" pitchFamily="82" charset="0"/>
              </a:rPr>
              <a:t>3</a:t>
            </a:r>
            <a:endParaRPr lang="zh-CN" altLang="en-US" sz="5400" dirty="0">
              <a:solidFill>
                <a:schemeClr val="bg1"/>
              </a:solidFill>
              <a:latin typeface="Broadway" panose="04040905080B02020502" pitchFamily="82" charset="0"/>
            </a:endParaRPr>
          </a:p>
        </p:txBody>
      </p:sp>
      <p:sp>
        <p:nvSpPr>
          <p:cNvPr id="13" name="文本框 12"/>
          <p:cNvSpPr txBox="1"/>
          <p:nvPr/>
        </p:nvSpPr>
        <p:spPr>
          <a:xfrm>
            <a:off x="2604098" y="2972276"/>
            <a:ext cx="3660880" cy="400110"/>
          </a:xfrm>
          <a:prstGeom prst="rect">
            <a:avLst/>
          </a:prstGeom>
          <a:noFill/>
        </p:spPr>
        <p:txBody>
          <a:bodyPr wrap="square" rtlCol="0">
            <a:spAutoFit/>
          </a:bodyPr>
          <a:lstStyle/>
          <a:p>
            <a:r>
              <a:rPr lang="zh-CN" altLang="en-US" sz="2000" dirty="0">
                <a:solidFill>
                  <a:schemeClr val="bg1"/>
                </a:solidFill>
                <a:latin typeface="Helvetica" panose="020B0604020202030204" pitchFamily="34" charset="0"/>
              </a:rPr>
              <a:t>空气污染</a:t>
            </a:r>
            <a:endParaRPr lang="zh-CN" altLang="en-US" sz="2000" dirty="0">
              <a:solidFill>
                <a:schemeClr val="bg1"/>
              </a:solidFill>
              <a:latin typeface="Helvetica" panose="020B0604020202030204" pitchFamily="34" charset="0"/>
            </a:endParaRPr>
          </a:p>
        </p:txBody>
      </p:sp>
      <p:sp>
        <p:nvSpPr>
          <p:cNvPr id="18" name="文本框 17"/>
          <p:cNvSpPr txBox="1"/>
          <p:nvPr/>
        </p:nvSpPr>
        <p:spPr>
          <a:xfrm>
            <a:off x="7398049" y="2976270"/>
            <a:ext cx="3660880" cy="400110"/>
          </a:xfrm>
          <a:prstGeom prst="rect">
            <a:avLst/>
          </a:prstGeom>
          <a:noFill/>
        </p:spPr>
        <p:txBody>
          <a:bodyPr wrap="square" rtlCol="0">
            <a:spAutoFit/>
          </a:bodyPr>
          <a:lstStyle/>
          <a:p>
            <a:r>
              <a:rPr lang="zh-CN" altLang="en-US" sz="2000" dirty="0">
                <a:solidFill>
                  <a:schemeClr val="bg1"/>
                </a:solidFill>
                <a:latin typeface="Helvetica" panose="020B0604020202030204" pitchFamily="34" charset="0"/>
              </a:rPr>
              <a:t>水污染</a:t>
            </a:r>
            <a:endParaRPr lang="zh-CN" altLang="en-US" sz="2000" dirty="0">
              <a:solidFill>
                <a:schemeClr val="bg1"/>
              </a:solidFill>
              <a:latin typeface="Helvetica" panose="020B0604020202030204" pitchFamily="34" charset="0"/>
            </a:endParaRPr>
          </a:p>
        </p:txBody>
      </p:sp>
      <p:sp>
        <p:nvSpPr>
          <p:cNvPr id="19" name="文本框 18"/>
          <p:cNvSpPr txBox="1"/>
          <p:nvPr/>
        </p:nvSpPr>
        <p:spPr>
          <a:xfrm>
            <a:off x="2604098" y="4376410"/>
            <a:ext cx="3660880" cy="400110"/>
          </a:xfrm>
          <a:prstGeom prst="rect">
            <a:avLst/>
          </a:prstGeom>
          <a:noFill/>
        </p:spPr>
        <p:txBody>
          <a:bodyPr wrap="square" rtlCol="0">
            <a:spAutoFit/>
          </a:bodyPr>
          <a:lstStyle/>
          <a:p>
            <a:r>
              <a:rPr lang="zh-CN" altLang="en-US" sz="2000" dirty="0">
                <a:solidFill>
                  <a:schemeClr val="bg1"/>
                </a:solidFill>
                <a:latin typeface="Helvetica" panose="020B0604020202030204" pitchFamily="34" charset="0"/>
              </a:rPr>
              <a:t>土壤污染</a:t>
            </a:r>
            <a:endParaRPr lang="zh-CN" altLang="en-US" sz="2000" dirty="0">
              <a:solidFill>
                <a:schemeClr val="bg1"/>
              </a:solidFill>
              <a:latin typeface="Helvetica" panose="020B0604020202030204" pitchFamily="3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advTm="5813">
        <p:push dir="d"/>
      </p:transition>
    </mc:Choice>
    <mc:Fallback>
      <p:transition spd="med" advTm="5813">
        <p:push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mages.unsplash.com/photo-1423589989400-cc0270157ed0?crop=entropy&amp;dpr=0.95&amp;fit=crop&amp;fm=jpg&amp;h=725&amp;ixjsv=2.1.0&amp;ixlib=rb-0.3.5&amp;q=80&amp;w=1450"/>
          <p:cNvPicPr>
            <a:picLocks noChangeAspect="1" noChangeArrowheads="1"/>
          </p:cNvPicPr>
          <p:nvPr/>
        </p:nvPicPr>
        <p:blipFill rotWithShape="1">
          <a:blip r:embed="rId1">
            <a:extLst>
              <a:ext uri="{28A0092B-C50C-407E-A947-70E740481C1C}">
                <a14:useLocalDpi xmlns:a14="http://schemas.microsoft.com/office/drawing/2010/main" val="0"/>
              </a:ext>
            </a:extLst>
          </a:blip>
          <a:srcRect l="7500" r="3473"/>
          <a:stretch>
            <a:fillRect/>
          </a:stretch>
        </p:blipFill>
        <p:spPr bwMode="auto">
          <a:xfrm>
            <a:off x="-19050" y="0"/>
            <a:ext cx="1221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3665" y="-91440"/>
            <a:ext cx="12622530" cy="731520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https://images.unsplash.com/photo-1423589989400-cc0270157ed0?crop=entropy&amp;dpr=0.95&amp;fit=crop&amp;fm=jpg&amp;h=725&amp;ixjsv=2.1.0&amp;ixlib=rb-0.3.5&amp;q=80&amp;w=1450"/>
          <p:cNvPicPr>
            <a:picLocks noChangeAspect="1" noChangeArrowheads="1"/>
          </p:cNvPicPr>
          <p:nvPr/>
        </p:nvPicPr>
        <p:blipFill rotWithShape="1">
          <a:blip r:embed="rId1">
            <a:extLst>
              <a:ext uri="{28A0092B-C50C-407E-A947-70E740481C1C}">
                <a14:useLocalDpi xmlns:a14="http://schemas.microsoft.com/office/drawing/2010/main" val="0"/>
              </a:ext>
            </a:extLst>
          </a:blip>
          <a:srcRect l="21618" r="17937"/>
          <a:stretch>
            <a:fillRect/>
          </a:stretch>
        </p:blipFill>
        <p:spPr bwMode="auto">
          <a:xfrm>
            <a:off x="2279407" y="-91440"/>
            <a:ext cx="8290707" cy="6858000"/>
          </a:xfrm>
          <a:custGeom>
            <a:avLst/>
            <a:gdLst>
              <a:gd name="connsiteX0" fmla="*/ 3429000 w 8290707"/>
              <a:gd name="connsiteY0" fmla="*/ 0 h 6858000"/>
              <a:gd name="connsiteX1" fmla="*/ 4861708 w 8290707"/>
              <a:gd name="connsiteY1" fmla="*/ 0 h 6858000"/>
              <a:gd name="connsiteX2" fmla="*/ 8290707 w 8290707"/>
              <a:gd name="connsiteY2" fmla="*/ 3429000 h 6858000"/>
              <a:gd name="connsiteX3" fmla="*/ 4861707 w 8290707"/>
              <a:gd name="connsiteY3" fmla="*/ 6858000 h 6858000"/>
              <a:gd name="connsiteX4" fmla="*/ 3429001 w 8290707"/>
              <a:gd name="connsiteY4" fmla="*/ 6858000 h 6858000"/>
              <a:gd name="connsiteX5" fmla="*/ 0 w 8290707"/>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0707" h="6858000">
                <a:moveTo>
                  <a:pt x="3429000" y="0"/>
                </a:moveTo>
                <a:lnTo>
                  <a:pt x="4861708" y="0"/>
                </a:lnTo>
                <a:lnTo>
                  <a:pt x="8290707" y="3429000"/>
                </a:lnTo>
                <a:lnTo>
                  <a:pt x="4861707" y="6858000"/>
                </a:lnTo>
                <a:lnTo>
                  <a:pt x="3429001" y="6858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854450" y="198120"/>
            <a:ext cx="3434080" cy="583565"/>
          </a:xfrm>
          <a:prstGeom prst="rect">
            <a:avLst/>
          </a:prstGeom>
          <a:noFill/>
        </p:spPr>
        <p:txBody>
          <a:bodyPr wrap="none" rtlCol="0">
            <a:spAutoFit/>
          </a:bodyPr>
          <a:lstStyle/>
          <a:p>
            <a:r>
              <a:rPr lang="zh-CN" altLang="en-US" sz="3200">
                <a:latin typeface="华文楷体" panose="02010600040101010101" charset="-122"/>
                <a:ea typeface="华文楷体" panose="02010600040101010101" charset="-122"/>
              </a:rPr>
              <a:t>德国鲁尔区的转变</a:t>
            </a:r>
            <a:endParaRPr lang="zh-CN" altLang="en-US" sz="3200">
              <a:latin typeface="华文楷体" panose="02010600040101010101" charset="-122"/>
              <a:ea typeface="华文楷体" panose="02010600040101010101" charset="-122"/>
            </a:endParaRPr>
          </a:p>
        </p:txBody>
      </p:sp>
      <p:sp>
        <p:nvSpPr>
          <p:cNvPr id="3" name="文本框 2"/>
          <p:cNvSpPr txBox="1"/>
          <p:nvPr/>
        </p:nvSpPr>
        <p:spPr>
          <a:xfrm>
            <a:off x="377190" y="1351915"/>
            <a:ext cx="5365750" cy="4154170"/>
          </a:xfrm>
          <a:prstGeom prst="rect">
            <a:avLst/>
          </a:prstGeom>
          <a:solidFill>
            <a:schemeClr val="bg1">
              <a:lumMod val="95000"/>
              <a:alpha val="62000"/>
            </a:schemeClr>
          </a:solidFill>
        </p:spPr>
        <p:txBody>
          <a:bodyPr wrap="square" rtlCol="0">
            <a:spAutoFit/>
          </a:bodyPr>
          <a:lstStyle/>
          <a:p>
            <a:pPr algn="l"/>
            <a:r>
              <a:rPr lang="en-US" altLang="zh-CN" sz="2400">
                <a:solidFill>
                  <a:schemeClr val="tx1"/>
                </a:solidFill>
                <a:latin typeface="仿宋" panose="02010609060101010101" charset="-122"/>
                <a:ea typeface="仿宋" panose="02010609060101010101" charset="-122"/>
              </a:rPr>
              <a:t>    </a:t>
            </a:r>
            <a:r>
              <a:rPr lang="zh-CN" altLang="en-US" sz="2400">
                <a:solidFill>
                  <a:schemeClr val="tx1"/>
                </a:solidFill>
                <a:latin typeface="仿宋" panose="02010609060101010101" charset="-122"/>
                <a:ea typeface="仿宋" panose="02010609060101010101" charset="-122"/>
              </a:rPr>
              <a:t>曾经的鲁尔区企业各自为政，公害</a:t>
            </a:r>
            <a:endParaRPr lang="zh-CN" altLang="en-US" sz="2400">
              <a:solidFill>
                <a:schemeClr val="tx1"/>
              </a:solidFill>
              <a:latin typeface="仿宋" panose="02010609060101010101" charset="-122"/>
              <a:ea typeface="仿宋" panose="02010609060101010101" charset="-122"/>
            </a:endParaRPr>
          </a:p>
          <a:p>
            <a:pPr algn="l"/>
            <a:r>
              <a:rPr lang="zh-CN" altLang="en-US" sz="2400">
                <a:solidFill>
                  <a:schemeClr val="tx1"/>
                </a:solidFill>
                <a:latin typeface="仿宋" panose="02010609060101010101" charset="-122"/>
                <a:ea typeface="仿宋" panose="02010609060101010101" charset="-122"/>
              </a:rPr>
              <a:t>严重，环境污染大于国内任何一地。鲁</a:t>
            </a:r>
            <a:endParaRPr lang="zh-CN" altLang="en-US" sz="2400">
              <a:solidFill>
                <a:schemeClr val="tx1"/>
              </a:solidFill>
              <a:latin typeface="仿宋" panose="02010609060101010101" charset="-122"/>
              <a:ea typeface="仿宋" panose="02010609060101010101" charset="-122"/>
            </a:endParaRPr>
          </a:p>
          <a:p>
            <a:pPr algn="l"/>
            <a:r>
              <a:rPr lang="zh-CN" altLang="en-US" sz="2400">
                <a:solidFill>
                  <a:schemeClr val="tx1"/>
                </a:solidFill>
                <a:latin typeface="仿宋" panose="02010609060101010101" charset="-122"/>
                <a:ea typeface="仿宋" panose="02010609060101010101" charset="-122"/>
              </a:rPr>
              <a:t>尔区上空的6 600多个大烟囱每年排放</a:t>
            </a:r>
            <a:endParaRPr lang="zh-CN" altLang="en-US" sz="2400">
              <a:solidFill>
                <a:schemeClr val="tx1"/>
              </a:solidFill>
              <a:latin typeface="仿宋" panose="02010609060101010101" charset="-122"/>
              <a:ea typeface="仿宋" panose="02010609060101010101" charset="-122"/>
            </a:endParaRPr>
          </a:p>
          <a:p>
            <a:pPr algn="l"/>
            <a:r>
              <a:rPr lang="zh-CN" altLang="en-US" sz="2400">
                <a:solidFill>
                  <a:schemeClr val="tx1"/>
                </a:solidFill>
                <a:latin typeface="仿宋" panose="02010609060101010101" charset="-122"/>
                <a:ea typeface="仿宋" panose="02010609060101010101" charset="-122"/>
              </a:rPr>
              <a:t>二氧化碳、硫磺等约4 000 kt，其中的</a:t>
            </a:r>
            <a:endParaRPr lang="zh-CN" altLang="en-US" sz="2400">
              <a:solidFill>
                <a:schemeClr val="tx1"/>
              </a:solidFill>
              <a:latin typeface="仿宋" panose="02010609060101010101" charset="-122"/>
              <a:ea typeface="仿宋" panose="02010609060101010101" charset="-122"/>
            </a:endParaRPr>
          </a:p>
          <a:p>
            <a:pPr algn="l"/>
            <a:r>
              <a:rPr lang="zh-CN" altLang="en-US" sz="2400">
                <a:solidFill>
                  <a:schemeClr val="tx1"/>
                </a:solidFill>
                <a:latin typeface="仿宋" panose="02010609060101010101" charset="-122"/>
                <a:ea typeface="仿宋" panose="02010609060101010101" charset="-122"/>
              </a:rPr>
              <a:t>600 kt滞留在本区上空，空气污染严重</a:t>
            </a:r>
            <a:endParaRPr lang="zh-CN" altLang="en-US" sz="2400">
              <a:solidFill>
                <a:schemeClr val="tx1"/>
              </a:solidFill>
              <a:latin typeface="仿宋" panose="02010609060101010101" charset="-122"/>
              <a:ea typeface="仿宋" panose="02010609060101010101" charset="-122"/>
            </a:endParaRPr>
          </a:p>
          <a:p>
            <a:pPr algn="l"/>
            <a:r>
              <a:rPr lang="zh-CN" altLang="en-US" sz="2400">
                <a:solidFill>
                  <a:schemeClr val="tx1"/>
                </a:solidFill>
                <a:latin typeface="仿宋" panose="02010609060101010101" charset="-122"/>
                <a:ea typeface="仿宋" panose="02010609060101010101" charset="-122"/>
              </a:rPr>
              <a:t>汽车无法通行，行人感觉肺疼的程度。</a:t>
            </a:r>
            <a:endParaRPr lang="zh-CN" altLang="en-US" sz="2400">
              <a:solidFill>
                <a:schemeClr val="tx1"/>
              </a:solidFill>
              <a:latin typeface="仿宋" panose="02010609060101010101" charset="-122"/>
              <a:ea typeface="仿宋" panose="02010609060101010101" charset="-122"/>
            </a:endParaRPr>
          </a:p>
          <a:p>
            <a:pPr algn="l"/>
            <a:r>
              <a:rPr lang="zh-CN" altLang="en-US" sz="2400">
                <a:solidFill>
                  <a:schemeClr val="tx1"/>
                </a:solidFill>
                <a:latin typeface="仿宋" panose="02010609060101010101" charset="-122"/>
                <a:ea typeface="仿宋" panose="02010609060101010101" charset="-122"/>
              </a:rPr>
              <a:t>现在的德国鲁尔区，在1990年12月美国华盛顿人口危机委员会发表了世</a:t>
            </a:r>
            <a:endParaRPr lang="zh-CN" altLang="en-US" sz="2400">
              <a:solidFill>
                <a:schemeClr val="tx1"/>
              </a:solidFill>
              <a:latin typeface="仿宋" panose="02010609060101010101" charset="-122"/>
              <a:ea typeface="仿宋" panose="02010609060101010101" charset="-122"/>
            </a:endParaRPr>
          </a:p>
          <a:p>
            <a:pPr algn="l"/>
            <a:r>
              <a:rPr lang="zh-CN" altLang="en-US" sz="2400">
                <a:solidFill>
                  <a:schemeClr val="tx1"/>
                </a:solidFill>
                <a:latin typeface="仿宋" panose="02010609060101010101" charset="-122"/>
                <a:ea typeface="仿宋" panose="02010609060101010101" charset="-122"/>
              </a:rPr>
              <a:t>界100个特大城市和产业和人口密集区</a:t>
            </a:r>
            <a:endParaRPr lang="zh-CN" altLang="en-US" sz="2400">
              <a:solidFill>
                <a:schemeClr val="tx1"/>
              </a:solidFill>
              <a:latin typeface="仿宋" panose="02010609060101010101" charset="-122"/>
              <a:ea typeface="仿宋" panose="02010609060101010101" charset="-122"/>
            </a:endParaRPr>
          </a:p>
          <a:p>
            <a:pPr algn="l"/>
            <a:r>
              <a:rPr lang="zh-CN" altLang="en-US" sz="2400">
                <a:solidFill>
                  <a:schemeClr val="tx1"/>
                </a:solidFill>
                <a:latin typeface="仿宋" panose="02010609060101010101" charset="-122"/>
                <a:ea typeface="仿宋" panose="02010609060101010101" charset="-122"/>
              </a:rPr>
              <a:t>生活质量的评估报道，按生活质量等</a:t>
            </a:r>
            <a:endParaRPr lang="zh-CN" altLang="en-US" sz="2400">
              <a:solidFill>
                <a:schemeClr val="tx1"/>
              </a:solidFill>
              <a:latin typeface="仿宋" panose="02010609060101010101" charset="-122"/>
              <a:ea typeface="仿宋" panose="02010609060101010101" charset="-122"/>
            </a:endParaRPr>
          </a:p>
          <a:p>
            <a:pPr algn="l"/>
            <a:r>
              <a:rPr lang="zh-CN" altLang="en-US" sz="2400">
                <a:solidFill>
                  <a:schemeClr val="tx1"/>
                </a:solidFill>
                <a:latin typeface="仿宋" panose="02010609060101010101" charset="-122"/>
                <a:ea typeface="仿宋" panose="02010609060101010101" charset="-122"/>
              </a:rPr>
              <a:t>级排序，鲁尔区列为世界第二位。</a:t>
            </a:r>
            <a:endParaRPr lang="zh-CN" altLang="en-US" sz="2400">
              <a:solidFill>
                <a:schemeClr val="tx1"/>
              </a:solidFill>
              <a:latin typeface="仿宋" panose="02010609060101010101" charset="-122"/>
              <a:ea typeface="仿宋" panose="02010609060101010101" charset="-122"/>
            </a:endParaRPr>
          </a:p>
        </p:txBody>
      </p:sp>
      <p:pic>
        <p:nvPicPr>
          <p:cNvPr id="9" name="图片 8"/>
          <p:cNvPicPr>
            <a:picLocks noChangeAspect="1"/>
          </p:cNvPicPr>
          <p:nvPr/>
        </p:nvPicPr>
        <p:blipFill>
          <a:blip r:embed="rId2"/>
          <a:stretch>
            <a:fillRect/>
          </a:stretch>
        </p:blipFill>
        <p:spPr>
          <a:xfrm rot="540000">
            <a:off x="7508875" y="163830"/>
            <a:ext cx="4442460" cy="3162935"/>
          </a:xfrm>
          <a:prstGeom prst="rect">
            <a:avLst/>
          </a:prstGeom>
          <a:scene3d>
            <a:camera prst="orthographicFront">
              <a:rot lat="0" lon="0" rev="600000"/>
            </a:camera>
            <a:lightRig rig="threePt" dir="t"/>
          </a:scene3d>
        </p:spPr>
      </p:pic>
      <p:pic>
        <p:nvPicPr>
          <p:cNvPr id="11" name="图片 10"/>
          <p:cNvPicPr>
            <a:picLocks noChangeAspect="1"/>
          </p:cNvPicPr>
          <p:nvPr/>
        </p:nvPicPr>
        <p:blipFill>
          <a:blip r:embed="rId3"/>
          <a:stretch>
            <a:fillRect/>
          </a:stretch>
        </p:blipFill>
        <p:spPr>
          <a:xfrm rot="20100000">
            <a:off x="6583680" y="3427095"/>
            <a:ext cx="5192395" cy="3119755"/>
          </a:xfrm>
          <a:prstGeom prst="rect">
            <a:avLst/>
          </a:prstGeom>
          <a:scene3d>
            <a:camera prst="orthographicFront">
              <a:rot lat="0" lon="0" rev="19500000"/>
            </a:camera>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1250" advTm="10594">
        <p:push/>
      </p:transition>
    </mc:Choice>
    <mc:Fallback>
      <p:transition spd="slow" advTm="10594">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amond(in)">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amond(in)">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mages.unsplash.com/photo-1423589989400-cc0270157ed0?crop=entropy&amp;dpr=0.95&amp;fit=crop&amp;fm=jpg&amp;h=725&amp;ixjsv=2.1.0&amp;ixlib=rb-0.3.5&amp;q=80&amp;w=1450"/>
          <p:cNvPicPr>
            <a:picLocks noChangeAspect="1" noChangeArrowheads="1"/>
          </p:cNvPicPr>
          <p:nvPr/>
        </p:nvPicPr>
        <p:blipFill rotWithShape="1">
          <a:blip r:embed="rId1">
            <a:extLst>
              <a:ext uri="{28A0092B-C50C-407E-A947-70E740481C1C}">
                <a14:useLocalDpi xmlns:a14="http://schemas.microsoft.com/office/drawing/2010/main" val="0"/>
              </a:ext>
            </a:extLst>
          </a:blip>
          <a:srcRect l="7500" r="3473"/>
          <a:stretch>
            <a:fillRect/>
          </a:stretch>
        </p:blipFill>
        <p:spPr bwMode="auto">
          <a:xfrm>
            <a:off x="-19050" y="0"/>
            <a:ext cx="1221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0175" y="0"/>
            <a:ext cx="12211050" cy="685800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https://images.unsplash.com/photo-1423589989400-cc0270157ed0?crop=entropy&amp;dpr=0.95&amp;fit=crop&amp;fm=jpg&amp;h=725&amp;ixjsv=2.1.0&amp;ixlib=rb-0.3.5&amp;q=80&amp;w=1450"/>
          <p:cNvPicPr>
            <a:picLocks noChangeAspect="1" noChangeArrowheads="1"/>
          </p:cNvPicPr>
          <p:nvPr/>
        </p:nvPicPr>
        <p:blipFill rotWithShape="1">
          <a:blip r:embed="rId1">
            <a:extLst>
              <a:ext uri="{28A0092B-C50C-407E-A947-70E740481C1C}">
                <a14:useLocalDpi xmlns:a14="http://schemas.microsoft.com/office/drawing/2010/main" val="0"/>
              </a:ext>
            </a:extLst>
          </a:blip>
          <a:srcRect l="21618" r="17937"/>
          <a:stretch>
            <a:fillRect/>
          </a:stretch>
        </p:blipFill>
        <p:spPr bwMode="auto">
          <a:xfrm>
            <a:off x="1936507" y="0"/>
            <a:ext cx="8290707" cy="6858000"/>
          </a:xfrm>
          <a:custGeom>
            <a:avLst/>
            <a:gdLst>
              <a:gd name="connsiteX0" fmla="*/ 3429000 w 8290707"/>
              <a:gd name="connsiteY0" fmla="*/ 0 h 6858000"/>
              <a:gd name="connsiteX1" fmla="*/ 4861708 w 8290707"/>
              <a:gd name="connsiteY1" fmla="*/ 0 h 6858000"/>
              <a:gd name="connsiteX2" fmla="*/ 8290707 w 8290707"/>
              <a:gd name="connsiteY2" fmla="*/ 3429000 h 6858000"/>
              <a:gd name="connsiteX3" fmla="*/ 4861707 w 8290707"/>
              <a:gd name="connsiteY3" fmla="*/ 6858000 h 6858000"/>
              <a:gd name="connsiteX4" fmla="*/ 3429001 w 8290707"/>
              <a:gd name="connsiteY4" fmla="*/ 6858000 h 6858000"/>
              <a:gd name="connsiteX5" fmla="*/ 0 w 8290707"/>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0707" h="6858000">
                <a:moveTo>
                  <a:pt x="3429000" y="0"/>
                </a:moveTo>
                <a:lnTo>
                  <a:pt x="4861708" y="0"/>
                </a:lnTo>
                <a:lnTo>
                  <a:pt x="8290707" y="3429000"/>
                </a:lnTo>
                <a:lnTo>
                  <a:pt x="4861707" y="6858000"/>
                </a:lnTo>
                <a:lnTo>
                  <a:pt x="3429001" y="6858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46710" y="2460625"/>
            <a:ext cx="6690360" cy="3882390"/>
          </a:xfrm>
          <a:prstGeom prst="rect">
            <a:avLst/>
          </a:prstGeom>
          <a:solidFill>
            <a:schemeClr val="bg1">
              <a:lumMod val="65000"/>
            </a:schemeClr>
          </a:solidFill>
          <a:ln>
            <a:solidFill>
              <a:schemeClr val="bg1">
                <a:lumMod val="85000"/>
              </a:schemeClr>
            </a:solidFill>
          </a:ln>
          <a:effectLst>
            <a:glow rad="76200">
              <a:schemeClr val="accent1">
                <a:alpha val="40000"/>
              </a:schemeClr>
            </a:glow>
          </a:effectLst>
        </p:spPr>
        <p:txBody>
          <a:bodyPr wrap="square" rtlCol="0">
            <a:spAutoFit/>
          </a:bodyPr>
          <a:lstStyle/>
          <a:p>
            <a:pPr>
              <a:lnSpc>
                <a:spcPct val="110000"/>
              </a:lnSpc>
            </a:pPr>
            <a:r>
              <a:rPr lang="zh-CN" altLang="en-US" sz="2000">
                <a:latin typeface="仿宋" panose="02010609060101010101" charset="-122"/>
                <a:ea typeface="仿宋" panose="02010609060101010101" charset="-122"/>
              </a:rPr>
              <a:t>第一步：州政府颁布环境保护法令，统一规划。</a:t>
            </a:r>
            <a:endParaRPr lang="zh-CN" altLang="en-US" sz="2000">
              <a:latin typeface="仿宋" panose="02010609060101010101" charset="-122"/>
              <a:ea typeface="仿宋" panose="02010609060101010101" charset="-122"/>
            </a:endParaRPr>
          </a:p>
          <a:p>
            <a:pPr>
              <a:lnSpc>
                <a:spcPct val="110000"/>
              </a:lnSpc>
            </a:pPr>
            <a:r>
              <a:rPr lang="zh-CN" altLang="en-US" sz="2000">
                <a:latin typeface="仿宋" panose="02010609060101010101" charset="-122"/>
                <a:ea typeface="仿宋" panose="02010609060101010101" charset="-122"/>
              </a:rPr>
              <a:t>全区建立烟囱自动报警系统，各工厂都建立了回收有害气体及灰尘的装置，使大气污染得到了有效的控制。</a:t>
            </a:r>
            <a:endParaRPr lang="zh-CN" altLang="en-US" sz="2000">
              <a:latin typeface="仿宋" panose="02010609060101010101" charset="-122"/>
              <a:ea typeface="仿宋" panose="02010609060101010101" charset="-122"/>
            </a:endParaRPr>
          </a:p>
          <a:p>
            <a:pPr>
              <a:lnSpc>
                <a:spcPct val="110000"/>
              </a:lnSpc>
            </a:pPr>
            <a:r>
              <a:rPr lang="zh-CN" altLang="en-US" sz="2000">
                <a:latin typeface="仿宋" panose="02010609060101010101" charset="-122"/>
                <a:ea typeface="仿宋" panose="02010609060101010101" charset="-122"/>
              </a:rPr>
              <a:t>第二步：改造传统行业限制污染物排放，包括关停污染源。</a:t>
            </a:r>
            <a:endParaRPr lang="zh-CN" altLang="en-US" sz="2000">
              <a:latin typeface="仿宋" panose="02010609060101010101" charset="-122"/>
              <a:ea typeface="仿宋" panose="02010609060101010101" charset="-122"/>
            </a:endParaRPr>
          </a:p>
          <a:p>
            <a:pPr>
              <a:lnSpc>
                <a:spcPct val="110000"/>
              </a:lnSpc>
            </a:pPr>
            <a:r>
              <a:rPr lang="zh-CN" altLang="en-US" sz="2000">
                <a:latin typeface="仿宋" panose="02010609060101010101" charset="-122"/>
                <a:ea typeface="仿宋" panose="02010609060101010101" charset="-122"/>
              </a:rPr>
              <a:t>和所有污染控制模型一样，摸清污染源，削减总量，控制增量。如果空气出现严重污染，须立即采取行动。例如，在污染严重区域禁止所有车辆行驶；要限制或关停大型锅炉和工业设备；关闭城市内的建筑工地也有助缓解污染；焚烧垃圾等行为控制。</a:t>
            </a:r>
            <a:endParaRPr lang="zh-CN" altLang="en-US" sz="2000">
              <a:latin typeface="仿宋" panose="02010609060101010101" charset="-122"/>
              <a:ea typeface="仿宋" panose="02010609060101010101" charset="-122"/>
            </a:endParaRPr>
          </a:p>
          <a:p>
            <a:pPr>
              <a:lnSpc>
                <a:spcPct val="110000"/>
              </a:lnSpc>
            </a:pPr>
            <a:r>
              <a:rPr lang="zh-CN" altLang="en-US" sz="2000">
                <a:latin typeface="仿宋" panose="02010609060101010101" charset="-122"/>
                <a:ea typeface="仿宋" panose="02010609060101010101" charset="-122"/>
              </a:rPr>
              <a:t>第三步：积极促进能源转型，促进清洁能源的开发。</a:t>
            </a:r>
            <a:endParaRPr lang="zh-CN" altLang="en-US" sz="2000">
              <a:latin typeface="仿宋" panose="02010609060101010101" charset="-122"/>
              <a:ea typeface="仿宋" panose="02010609060101010101" charset="-122"/>
            </a:endParaRPr>
          </a:p>
          <a:p>
            <a:pPr>
              <a:lnSpc>
                <a:spcPct val="110000"/>
              </a:lnSpc>
            </a:pPr>
            <a:r>
              <a:rPr lang="zh-CN" altLang="en-US" sz="2000">
                <a:latin typeface="仿宋" panose="02010609060101010101" charset="-122"/>
                <a:ea typeface="仿宋" panose="02010609060101010101" charset="-122"/>
              </a:rPr>
              <a:t>第四步：减少对传统能源的依赖，推动产业转型</a:t>
            </a:r>
            <a:r>
              <a:rPr lang="zh-CN" altLang="en-US" sz="2400">
                <a:latin typeface="仿宋" panose="02010609060101010101" charset="-122"/>
                <a:ea typeface="仿宋" panose="02010609060101010101" charset="-122"/>
              </a:rPr>
              <a:t> 。</a:t>
            </a:r>
            <a:endParaRPr lang="zh-CN" altLang="en-US" sz="2400">
              <a:latin typeface="仿宋" panose="02010609060101010101" charset="-122"/>
              <a:ea typeface="仿宋" panose="02010609060101010101" charset="-122"/>
            </a:endParaRPr>
          </a:p>
        </p:txBody>
      </p:sp>
      <p:pic>
        <p:nvPicPr>
          <p:cNvPr id="8" name="图片 7"/>
          <p:cNvPicPr>
            <a:picLocks noChangeAspect="1"/>
          </p:cNvPicPr>
          <p:nvPr/>
        </p:nvPicPr>
        <p:blipFill>
          <a:blip r:embed="rId2"/>
          <a:stretch>
            <a:fillRect/>
          </a:stretch>
        </p:blipFill>
        <p:spPr>
          <a:xfrm>
            <a:off x="8028305" y="279400"/>
            <a:ext cx="3869055" cy="2896235"/>
          </a:xfrm>
          <a:prstGeom prst="rect">
            <a:avLst/>
          </a:prstGeom>
          <a:scene3d>
            <a:camera prst="orthographicFront">
              <a:rot lat="0" lon="0" rev="600000"/>
            </a:camera>
            <a:lightRig rig="threePt" dir="t"/>
          </a:scene3d>
        </p:spPr>
      </p:pic>
      <p:pic>
        <p:nvPicPr>
          <p:cNvPr id="9" name="图片 8"/>
          <p:cNvPicPr>
            <a:picLocks noChangeAspect="1"/>
          </p:cNvPicPr>
          <p:nvPr/>
        </p:nvPicPr>
        <p:blipFill>
          <a:blip r:embed="rId3"/>
          <a:stretch>
            <a:fillRect/>
          </a:stretch>
        </p:blipFill>
        <p:spPr>
          <a:xfrm rot="20760000">
            <a:off x="7600315" y="3343275"/>
            <a:ext cx="4269740" cy="3134995"/>
          </a:xfrm>
          <a:prstGeom prst="rect">
            <a:avLst/>
          </a:prstGeom>
          <a:scene3d>
            <a:camera prst="orthographicFront">
              <a:rot lat="0" lon="0" rev="20100000"/>
            </a:camera>
            <a:lightRig rig="threePt" dir="t"/>
          </a:scene3d>
        </p:spPr>
      </p:pic>
      <p:sp>
        <p:nvSpPr>
          <p:cNvPr id="12" name="矩形 11"/>
          <p:cNvSpPr/>
          <p:nvPr/>
        </p:nvSpPr>
        <p:spPr>
          <a:xfrm>
            <a:off x="346710" y="682625"/>
            <a:ext cx="7528560" cy="1198880"/>
          </a:xfrm>
          <a:prstGeom prst="rect">
            <a:avLst/>
          </a:prstGeom>
          <a:noFill/>
          <a:ln>
            <a:noFill/>
          </a:ln>
          <a:scene3d>
            <a:camera prst="orthographicFront">
              <a:rot lat="0" lon="0" rev="300000"/>
            </a:camera>
            <a:lightRig rig="threePt" dir="t"/>
          </a:scene3d>
        </p:spPr>
        <p:txBody>
          <a:bodyPr wrap="square" rtlCol="0" anchor="t">
            <a:spAutoFit/>
          </a:bodyPr>
          <a:lstStyle/>
          <a:p>
            <a:pPr algn="ctr"/>
            <a:r>
              <a:rPr lang="zh-CN" altLang="en-US" sz="7200" b="1">
                <a:ln w="6600">
                  <a:solidFill>
                    <a:schemeClr val="accent2"/>
                  </a:solidFill>
                  <a:prstDash val="solid"/>
                </a:ln>
                <a:solidFill>
                  <a:srgbClr val="FFFFFF"/>
                </a:solidFill>
                <a:effectLst>
                  <a:outerShdw dist="38100" dir="2700000" algn="tl" rotWithShape="0">
                    <a:schemeClr val="accent2"/>
                  </a:outerShdw>
                </a:effectLst>
              </a:rPr>
              <a:t>它是怎么治理的呢</a:t>
            </a:r>
            <a:endParaRPr lang="zh-CN" altLang="en-US" sz="7200" b="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Tm="10312">
        <p:blinds dir="vert"/>
      </p:transition>
    </mc:Choice>
    <mc:Fallback>
      <p:transition spd="slow" advTm="10312">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1" nodeType="click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1"/>
                                          </p:val>
                                        </p:tav>
                                        <p:tav tm="100000">
                                          <p:val>
                                            <p:strVal val="#ppt_x"/>
                                          </p:val>
                                        </p:tav>
                                      </p:tavLst>
                                    </p:anim>
                                    <p:anim calcmode="lin" valueType="num">
                                      <p:cBhvr>
                                        <p:cTn id="9"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ox(in)">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mages.unsplash.com/photo-1423589989400-cc0270157ed0?crop=entropy&amp;dpr=0.95&amp;fit=crop&amp;fm=jpg&amp;h=725&amp;ixjsv=2.1.0&amp;ixlib=rb-0.3.5&amp;q=80&amp;w=1450"/>
          <p:cNvPicPr>
            <a:picLocks noChangeAspect="1" noChangeArrowheads="1"/>
          </p:cNvPicPr>
          <p:nvPr/>
        </p:nvPicPr>
        <p:blipFill rotWithShape="1">
          <a:blip r:embed="rId1">
            <a:extLst>
              <a:ext uri="{28A0092B-C50C-407E-A947-70E740481C1C}">
                <a14:useLocalDpi xmlns:a14="http://schemas.microsoft.com/office/drawing/2010/main" val="0"/>
              </a:ext>
            </a:extLst>
          </a:blip>
          <a:srcRect l="7500" r="3473"/>
          <a:stretch>
            <a:fillRect/>
          </a:stretch>
        </p:blipFill>
        <p:spPr bwMode="auto">
          <a:xfrm>
            <a:off x="-19050" y="0"/>
            <a:ext cx="1221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9525" y="0"/>
            <a:ext cx="12211050" cy="6858000"/>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https://images.unsplash.com/photo-1423589989400-cc0270157ed0?crop=entropy&amp;dpr=0.95&amp;fit=crop&amp;fm=jpg&amp;h=725&amp;ixjsv=2.1.0&amp;ixlib=rb-0.3.5&amp;q=80&amp;w=1450"/>
          <p:cNvPicPr>
            <a:picLocks noChangeAspect="1" noChangeArrowheads="1"/>
          </p:cNvPicPr>
          <p:nvPr/>
        </p:nvPicPr>
        <p:blipFill rotWithShape="1">
          <a:blip r:embed="rId1">
            <a:extLst>
              <a:ext uri="{28A0092B-C50C-407E-A947-70E740481C1C}">
                <a14:useLocalDpi xmlns:a14="http://schemas.microsoft.com/office/drawing/2010/main" val="0"/>
              </a:ext>
            </a:extLst>
          </a:blip>
          <a:srcRect l="21618" r="17937"/>
          <a:stretch>
            <a:fillRect/>
          </a:stretch>
        </p:blipFill>
        <p:spPr bwMode="auto">
          <a:xfrm>
            <a:off x="1936507" y="0"/>
            <a:ext cx="8290707" cy="6858000"/>
          </a:xfrm>
          <a:custGeom>
            <a:avLst/>
            <a:gdLst>
              <a:gd name="connsiteX0" fmla="*/ 3429000 w 8290707"/>
              <a:gd name="connsiteY0" fmla="*/ 0 h 6858000"/>
              <a:gd name="connsiteX1" fmla="*/ 4861708 w 8290707"/>
              <a:gd name="connsiteY1" fmla="*/ 0 h 6858000"/>
              <a:gd name="connsiteX2" fmla="*/ 8290707 w 8290707"/>
              <a:gd name="connsiteY2" fmla="*/ 3429000 h 6858000"/>
              <a:gd name="connsiteX3" fmla="*/ 4861707 w 8290707"/>
              <a:gd name="connsiteY3" fmla="*/ 6858000 h 6858000"/>
              <a:gd name="connsiteX4" fmla="*/ 3429001 w 8290707"/>
              <a:gd name="connsiteY4" fmla="*/ 6858000 h 6858000"/>
              <a:gd name="connsiteX5" fmla="*/ 0 w 8290707"/>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0707" h="6858000">
                <a:moveTo>
                  <a:pt x="3429000" y="0"/>
                </a:moveTo>
                <a:lnTo>
                  <a:pt x="4861708" y="0"/>
                </a:lnTo>
                <a:lnTo>
                  <a:pt x="8290707" y="3429000"/>
                </a:lnTo>
                <a:lnTo>
                  <a:pt x="4861707" y="6858000"/>
                </a:lnTo>
                <a:lnTo>
                  <a:pt x="3429001" y="6858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24230" y="990600"/>
            <a:ext cx="8717280" cy="1568450"/>
          </a:xfrm>
          <a:prstGeom prst="rect">
            <a:avLst/>
          </a:prstGeom>
          <a:noFill/>
        </p:spPr>
        <p:txBody>
          <a:bodyPr wrap="none" rtlCol="0">
            <a:spAutoFit/>
          </a:bodyPr>
          <a:lstStyle/>
          <a:p>
            <a:r>
              <a:rPr lang="zh-CN" altLang="en-US" sz="4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说了并看了这么多，</a:t>
            </a:r>
            <a:endParaRPr lang="zh-CN" altLang="en-US" sz="4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r>
              <a:rPr lang="zh-CN" altLang="en-US" sz="4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不了解环境治理的意义怎么能行</a:t>
            </a:r>
            <a:endPar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矩形 7"/>
          <p:cNvSpPr/>
          <p:nvPr/>
        </p:nvSpPr>
        <p:spPr>
          <a:xfrm>
            <a:off x="4244975" y="2829560"/>
            <a:ext cx="3702050" cy="2214880"/>
          </a:xfrm>
          <a:prstGeom prst="rect">
            <a:avLst/>
          </a:prstGeom>
          <a:noFill/>
          <a:ln>
            <a:noFill/>
          </a:ln>
          <a:scene3d>
            <a:camera prst="orthographicFront">
              <a:rot lat="0" lon="0" rev="900000"/>
            </a:camera>
            <a:lightRig rig="threePt" dir="t"/>
          </a:scene3d>
        </p:spPr>
        <p:txBody>
          <a:bodyPr wrap="none" rtlCol="0" anchor="t">
            <a:spAutoFit/>
          </a:bodyPr>
          <a:lstStyle/>
          <a:p>
            <a:pPr algn="ctr"/>
            <a:r>
              <a:rPr lang="zh-CN" altLang="en-US" sz="13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呢！</a:t>
            </a:r>
            <a:endParaRPr lang="zh-CN" altLang="en-US" sz="13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mc:Choice xmlns:p14="http://schemas.microsoft.com/office/powerpoint/2010/main" Requires="p14">
      <p:transition spd="slow" p14:dur="1400" advTm="2485">
        <p:wipe dir="d"/>
      </p:transition>
    </mc:Choice>
    <mc:Fallback>
      <p:transition spd="slow" advTm="2485">
        <p:wipe dir="d"/>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686" y="1825172"/>
            <a:ext cx="6415314" cy="3207657"/>
          </a:xfrm>
          <a:prstGeom prst="rect">
            <a:avLst/>
          </a:prstGeom>
        </p:spPr>
      </p:pic>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5375" y="-706"/>
            <a:ext cx="2191657" cy="523220"/>
          </a:xfrm>
          <a:prstGeom prst="rect">
            <a:avLst/>
          </a:prstGeom>
          <a:noFill/>
        </p:spPr>
        <p:txBody>
          <a:bodyPr wrap="square" rtlCol="0">
            <a:spAutoFit/>
          </a:bodyPr>
          <a:lstStyle/>
          <a:p>
            <a:pPr algn="ctr"/>
            <a:r>
              <a:rPr lang="en-US" altLang="zh-CN" sz="2800" dirty="0">
                <a:solidFill>
                  <a:schemeClr val="bg1"/>
                </a:solidFill>
                <a:latin typeface="Helvetica" panose="020B0604020202030204" pitchFamily="34" charset="0"/>
              </a:rPr>
              <a:t>SUMMARY</a:t>
            </a:r>
            <a:endParaRPr lang="zh-CN" altLang="en-US" sz="2800" dirty="0">
              <a:solidFill>
                <a:schemeClr val="bg1"/>
              </a:solidFill>
              <a:latin typeface="Helvetica" panose="020B0604020202030204" pitchFamily="34" charset="0"/>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53670" y="970915"/>
            <a:ext cx="4753610" cy="1753235"/>
          </a:xfrm>
          <a:prstGeom prst="rect">
            <a:avLst/>
          </a:prstGeom>
          <a:solidFill>
            <a:schemeClr val="bg2"/>
          </a:solidFill>
        </p:spPr>
        <p:txBody>
          <a:bodyPr wrap="square" rtlCol="0">
            <a:spAutoFit/>
          </a:bodyPr>
          <a:lstStyle/>
          <a:p>
            <a:pPr algn="l"/>
            <a:r>
              <a:rPr lang="zh-CN" altLang="en-US">
                <a:latin typeface="仿宋" panose="02010609060101010101" charset="-122"/>
                <a:ea typeface="仿宋" panose="02010609060101010101" charset="-122"/>
              </a:rPr>
              <a:t>一：国家治理环境污染，对实现经济的可持</a:t>
            </a:r>
            <a:endParaRPr lang="zh-CN" altLang="en-US">
              <a:latin typeface="仿宋" panose="02010609060101010101" charset="-122"/>
              <a:ea typeface="仿宋" panose="02010609060101010101" charset="-122"/>
            </a:endParaRPr>
          </a:p>
          <a:p>
            <a:pPr algn="l"/>
            <a:r>
              <a:rPr lang="zh-CN" altLang="en-US">
                <a:latin typeface="仿宋" panose="02010609060101010101" charset="-122"/>
                <a:ea typeface="仿宋" panose="02010609060101010101" charset="-122"/>
              </a:rPr>
              <a:t>续发展、建设小康社会、最终实现人类社会</a:t>
            </a:r>
            <a:endParaRPr lang="zh-CN" altLang="en-US">
              <a:latin typeface="仿宋" panose="02010609060101010101" charset="-122"/>
              <a:ea typeface="仿宋" panose="02010609060101010101" charset="-122"/>
            </a:endParaRPr>
          </a:p>
          <a:p>
            <a:pPr algn="l"/>
            <a:r>
              <a:rPr lang="zh-CN" altLang="en-US">
                <a:latin typeface="仿宋" panose="02010609060101010101" charset="-122"/>
                <a:ea typeface="仿宋" panose="02010609060101010101" charset="-122"/>
              </a:rPr>
              <a:t>的全面和谐有着重大理论和实践意义。有利</a:t>
            </a:r>
            <a:endParaRPr lang="zh-CN" altLang="en-US">
              <a:latin typeface="仿宋" panose="02010609060101010101" charset="-122"/>
              <a:ea typeface="仿宋" panose="02010609060101010101" charset="-122"/>
            </a:endParaRPr>
          </a:p>
          <a:p>
            <a:pPr algn="l"/>
            <a:r>
              <a:rPr lang="zh-CN" altLang="en-US">
                <a:latin typeface="仿宋" panose="02010609060101010101" charset="-122"/>
                <a:ea typeface="仿宋" panose="02010609060101010101" charset="-122"/>
              </a:rPr>
              <a:t>于中国经济的可持续发展。可持续发展是即</a:t>
            </a:r>
            <a:endParaRPr lang="zh-CN" altLang="en-US">
              <a:latin typeface="仿宋" panose="02010609060101010101" charset="-122"/>
              <a:ea typeface="仿宋" panose="02010609060101010101" charset="-122"/>
            </a:endParaRPr>
          </a:p>
          <a:p>
            <a:pPr algn="l"/>
            <a:r>
              <a:rPr lang="zh-CN" altLang="en-US">
                <a:latin typeface="仿宋" panose="02010609060101010101" charset="-122"/>
                <a:ea typeface="仿宋" panose="02010609060101010101" charset="-122"/>
              </a:rPr>
              <a:t>满足当代人的发展需求又不损害后代人满足</a:t>
            </a:r>
            <a:endParaRPr lang="zh-CN" altLang="en-US">
              <a:latin typeface="仿宋" panose="02010609060101010101" charset="-122"/>
              <a:ea typeface="仿宋" panose="02010609060101010101" charset="-122"/>
            </a:endParaRPr>
          </a:p>
          <a:p>
            <a:pPr algn="l"/>
            <a:r>
              <a:rPr lang="zh-CN" altLang="en-US">
                <a:latin typeface="仿宋" panose="02010609060101010101" charset="-122"/>
                <a:ea typeface="仿宋" panose="02010609060101010101" charset="-122"/>
              </a:rPr>
              <a:t>对其需求的能力的一种发展方式。</a:t>
            </a:r>
            <a:endParaRPr lang="zh-CN" altLang="en-US">
              <a:latin typeface="仿宋" panose="02010609060101010101" charset="-122"/>
              <a:ea typeface="仿宋" panose="02010609060101010101" charset="-122"/>
            </a:endParaRPr>
          </a:p>
        </p:txBody>
      </p:sp>
      <p:sp>
        <p:nvSpPr>
          <p:cNvPr id="18" name="文本框 17"/>
          <p:cNvSpPr txBox="1"/>
          <p:nvPr/>
        </p:nvSpPr>
        <p:spPr>
          <a:xfrm>
            <a:off x="153670" y="2724150"/>
            <a:ext cx="5323840" cy="2861310"/>
          </a:xfrm>
          <a:prstGeom prst="rect">
            <a:avLst/>
          </a:prstGeom>
          <a:solidFill>
            <a:schemeClr val="bg2"/>
          </a:solidFill>
        </p:spPr>
        <p:txBody>
          <a:bodyPr wrap="square" rtlCol="0">
            <a:spAutoFit/>
          </a:bodyPr>
          <a:lstStyle/>
          <a:p>
            <a:pPr algn="l"/>
            <a:r>
              <a:rPr lang="zh-CN" altLang="en-US" sz="2000">
                <a:latin typeface="仿宋" panose="02010609060101010101" charset="-122"/>
                <a:ea typeface="仿宋" panose="02010609060101010101" charset="-122"/>
              </a:rPr>
              <a:t>二：我国是发展中国家，面临的最大问题就是</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发展经济，而经济的发展有赖于环境和资源的</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支撑。生态环境治理有利于全面建设小康社会</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。我国经济的高速发展已造成了严重的环境污</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染，环境污染成为当今的一大公害，政府治理</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环境，正确处理好经济与环境的关系，治理</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，保护环境，将会为我们建设小康社会提供重</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要的基础与前提，是我国早日实现全民的小康</a:t>
            </a:r>
            <a:endParaRPr lang="zh-CN" altLang="en-US" sz="2000">
              <a:latin typeface="仿宋" panose="02010609060101010101" charset="-122"/>
              <a:ea typeface="仿宋" panose="02010609060101010101" charset="-122"/>
            </a:endParaRPr>
          </a:p>
          <a:p>
            <a:pPr algn="l"/>
            <a:r>
              <a:rPr lang="zh-CN" altLang="en-US" sz="2000">
                <a:latin typeface="仿宋" panose="02010609060101010101" charset="-122"/>
                <a:ea typeface="仿宋" panose="02010609060101010101" charset="-122"/>
              </a:rPr>
              <a:t>的有力保障。</a:t>
            </a:r>
            <a:endParaRPr lang="zh-CN" altLang="en-US" sz="2000">
              <a:latin typeface="仿宋" panose="02010609060101010101" charset="-122"/>
              <a:ea typeface="仿宋" panose="02010609060101010101" charset="-122"/>
            </a:endParaRPr>
          </a:p>
        </p:txBody>
      </p:sp>
      <p:pic>
        <p:nvPicPr>
          <p:cNvPr id="20" name="图片 19"/>
          <p:cNvPicPr>
            <a:picLocks noChangeAspect="1"/>
          </p:cNvPicPr>
          <p:nvPr/>
        </p:nvPicPr>
        <p:blipFill>
          <a:blip r:embed="rId3"/>
          <a:stretch>
            <a:fillRect/>
          </a:stretch>
        </p:blipFill>
        <p:spPr>
          <a:xfrm>
            <a:off x="4759284" y="247063"/>
            <a:ext cx="4761865" cy="2875915"/>
          </a:xfrm>
          <a:prstGeom prst="rect">
            <a:avLst/>
          </a:prstGeom>
          <a:scene3d>
            <a:camera prst="orthographicFront">
              <a:rot lat="21300000" lon="21000000" rev="21000000"/>
            </a:camera>
            <a:lightRig rig="threePt" dir="t"/>
          </a:scene3d>
        </p:spPr>
      </p:pic>
      <p:pic>
        <p:nvPicPr>
          <p:cNvPr id="21" name="图片 20"/>
          <p:cNvPicPr>
            <a:picLocks noChangeAspect="1"/>
          </p:cNvPicPr>
          <p:nvPr/>
        </p:nvPicPr>
        <p:blipFill>
          <a:blip r:embed="rId4"/>
          <a:stretch>
            <a:fillRect/>
          </a:stretch>
        </p:blipFill>
        <p:spPr>
          <a:xfrm>
            <a:off x="6870618" y="1908629"/>
            <a:ext cx="4761865" cy="3123565"/>
          </a:xfrm>
          <a:prstGeom prst="rect">
            <a:avLst/>
          </a:prstGeom>
          <a:scene3d>
            <a:camera prst="orthographicFront">
              <a:rot lat="0" lon="0" rev="600000"/>
            </a:camera>
            <a:lightRig rig="threePt" dir="t"/>
          </a:scene3d>
        </p:spPr>
      </p:pic>
      <p:pic>
        <p:nvPicPr>
          <p:cNvPr id="22" name="图片 21"/>
          <p:cNvPicPr>
            <a:picLocks noChangeAspect="1"/>
          </p:cNvPicPr>
          <p:nvPr/>
        </p:nvPicPr>
        <p:blipFill>
          <a:blip r:embed="rId5"/>
          <a:stretch>
            <a:fillRect/>
          </a:stretch>
        </p:blipFill>
        <p:spPr>
          <a:xfrm rot="21388593">
            <a:off x="5408295" y="4589145"/>
            <a:ext cx="3211195" cy="1875155"/>
          </a:xfrm>
          <a:prstGeom prst="rect">
            <a:avLst/>
          </a:prstGeom>
          <a:scene3d>
            <a:camera prst="orthographicFront">
              <a:rot lat="0" lon="0" rev="21000000"/>
            </a:camera>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2000" advTm="17391">
        <p:wipe dir="d"/>
      </p:transition>
    </mc:Choice>
    <mc:Fallback>
      <p:transition spd="slow" advTm="17391">
        <p:wipe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amond(in)">
                                      <p:cBhvr>
                                        <p:cTn id="7" dur="2000"/>
                                        <p:tgtEl>
                                          <p:spTgt spid="17"/>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diamond(in)">
                                      <p:cBhvr>
                                        <p:cTn id="10" dur="2000"/>
                                        <p:tgtEl>
                                          <p:spTgt spid="17">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diamond(in)">
                                      <p:cBhvr>
                                        <p:cTn id="13" dur="2000"/>
                                        <p:tgtEl>
                                          <p:spTgt spid="17">
                                            <p:txEl>
                                              <p:pRg st="1" end="1"/>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diamond(in)">
                                      <p:cBhvr>
                                        <p:cTn id="16" dur="2000"/>
                                        <p:tgtEl>
                                          <p:spTgt spid="17">
                                            <p:txEl>
                                              <p:pRg st="2" end="2"/>
                                            </p:txEl>
                                          </p:spTgt>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diamond(in)">
                                      <p:cBhvr>
                                        <p:cTn id="19" dur="2000"/>
                                        <p:tgtEl>
                                          <p:spTgt spid="17">
                                            <p:txEl>
                                              <p:pRg st="3" end="3"/>
                                            </p:txEl>
                                          </p:spTgt>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diamond(in)">
                                      <p:cBhvr>
                                        <p:cTn id="22" dur="2000"/>
                                        <p:tgtEl>
                                          <p:spTgt spid="17">
                                            <p:txEl>
                                              <p:pRg st="4" end="4"/>
                                            </p:txEl>
                                          </p:spTgt>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Effect transition="in" filter="diamond(in)">
                                      <p:cBhvr>
                                        <p:cTn id="25" dur="2000"/>
                                        <p:tgtEl>
                                          <p:spTgt spid="1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ox(in)">
                                      <p:cBhvr>
                                        <p:cTn id="30" dur="2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diamond(in)">
                                      <p:cBhvr>
                                        <p:cTn id="35" dur="20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ox(in)">
                                      <p:cBhvr>
                                        <p:cTn id="40" dur="20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8" presetClass="entr" presetSubtype="16"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amond(in)">
                                      <p:cBhvr>
                                        <p:cTn id="45"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bldLvl="0" animBg="1"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6000" r="-6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686" y="1825172"/>
            <a:ext cx="6415314" cy="3207657"/>
          </a:xfrm>
          <a:prstGeom prst="rect">
            <a:avLst/>
          </a:prstGeom>
        </p:spPr>
      </p:pic>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5375" y="-706"/>
            <a:ext cx="2191657" cy="523220"/>
          </a:xfrm>
          <a:prstGeom prst="rect">
            <a:avLst/>
          </a:prstGeom>
          <a:noFill/>
        </p:spPr>
        <p:txBody>
          <a:bodyPr wrap="square" rtlCol="0">
            <a:spAutoFit/>
          </a:bodyPr>
          <a:lstStyle/>
          <a:p>
            <a:pPr algn="ctr"/>
            <a:r>
              <a:rPr lang="en-US" altLang="zh-CN" sz="2800" dirty="0">
                <a:solidFill>
                  <a:schemeClr val="bg1"/>
                </a:solidFill>
                <a:latin typeface="Helvetica" panose="020B0604020202030204" pitchFamily="34" charset="0"/>
              </a:rPr>
              <a:t>SUMMARY</a:t>
            </a:r>
            <a:endParaRPr lang="zh-CN" altLang="en-US" sz="2800" dirty="0">
              <a:solidFill>
                <a:schemeClr val="bg1"/>
              </a:solidFill>
              <a:latin typeface="Helvetica" panose="020B0604020202030204" pitchFamily="34" charset="0"/>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91440" y="1107089"/>
            <a:ext cx="7193280" cy="4154170"/>
          </a:xfrm>
          <a:prstGeom prst="rect">
            <a:avLst/>
          </a:prstGeom>
          <a:solidFill>
            <a:schemeClr val="bg2"/>
          </a:solidFill>
        </p:spPr>
        <p:txBody>
          <a:bodyPr wrap="none" rtlCol="0">
            <a:spAutoFit/>
          </a:bodyPr>
          <a:lstStyle/>
          <a:p>
            <a:pPr algn="l"/>
            <a:r>
              <a:rPr lang="zh-CN" altLang="en-US" sz="2400" dirty="0">
                <a:latin typeface="仿宋" panose="02010609060101010101" charset="-122"/>
                <a:ea typeface="仿宋" panose="02010609060101010101" charset="-122"/>
              </a:rPr>
              <a:t>三：国家治理环境污染有利于构建社会主义和谐社</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会。人与自然和谐推进和谐社会的构建人与自然和</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谐是和谐社会的重要组成部分,是人类文明得以延续</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和发展的载体,它可以减少或消除因生态破坏、环境</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污染和资源短缺导致的各种社会矛盾。更重要的是,</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要实现人与自然和谐,就必须发挥政府在环境治理中</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的主体地位与作用，大力加强环境保护、正确处理</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人与资源的关系。环境保护和合理开发利用资源促</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进民主法治和公平正义,促使社会充满活力、安定有</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序,促进经济繁荣和持续发展,进而全面推进和谐社会</a:t>
            </a:r>
            <a:endParaRPr lang="zh-CN" altLang="en-US" sz="2400" dirty="0">
              <a:latin typeface="仿宋" panose="02010609060101010101" charset="-122"/>
              <a:ea typeface="仿宋" panose="02010609060101010101" charset="-122"/>
            </a:endParaRPr>
          </a:p>
          <a:p>
            <a:pPr algn="l"/>
            <a:r>
              <a:rPr lang="zh-CN" altLang="en-US" sz="2400" dirty="0">
                <a:latin typeface="仿宋" panose="02010609060101010101" charset="-122"/>
                <a:ea typeface="仿宋" panose="02010609060101010101" charset="-122"/>
              </a:rPr>
              <a:t>的构建。</a:t>
            </a:r>
            <a:endParaRPr lang="zh-CN" altLang="en-US" sz="2400" dirty="0">
              <a:latin typeface="仿宋" panose="02010609060101010101" charset="-122"/>
              <a:ea typeface="仿宋" panose="02010609060101010101" charset="-122"/>
            </a:endParaRPr>
          </a:p>
        </p:txBody>
      </p:sp>
      <p:pic>
        <p:nvPicPr>
          <p:cNvPr id="3" name="图片 2"/>
          <p:cNvPicPr>
            <a:picLocks noChangeAspect="1"/>
          </p:cNvPicPr>
          <p:nvPr/>
        </p:nvPicPr>
        <p:blipFill>
          <a:blip r:embed="rId3"/>
          <a:stretch>
            <a:fillRect/>
          </a:stretch>
        </p:blipFill>
        <p:spPr>
          <a:xfrm rot="21240000">
            <a:off x="7430135" y="198755"/>
            <a:ext cx="4511040" cy="2895600"/>
          </a:xfrm>
          <a:prstGeom prst="rect">
            <a:avLst/>
          </a:prstGeom>
          <a:scene3d>
            <a:camera prst="orthographicFront">
              <a:rot lat="0" lon="0" rev="21000000"/>
            </a:camera>
            <a:lightRig rig="threePt" dir="t"/>
          </a:scene3d>
        </p:spPr>
      </p:pic>
      <p:pic>
        <p:nvPicPr>
          <p:cNvPr id="5" name="图片 4"/>
          <p:cNvPicPr>
            <a:picLocks noChangeAspect="1"/>
          </p:cNvPicPr>
          <p:nvPr/>
        </p:nvPicPr>
        <p:blipFill>
          <a:blip r:embed="rId4"/>
          <a:stretch>
            <a:fillRect/>
          </a:stretch>
        </p:blipFill>
        <p:spPr>
          <a:xfrm>
            <a:off x="7430135" y="3002280"/>
            <a:ext cx="4761865" cy="3031490"/>
          </a:xfrm>
          <a:prstGeom prst="rect">
            <a:avLst/>
          </a:prstGeom>
          <a:scene3d>
            <a:camera prst="orthographicFront">
              <a:rot lat="0" lon="0" rev="900000"/>
            </a:camera>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1200" advTm="9938">
        <p:wipe dir="d"/>
      </p:transition>
    </mc:Choice>
    <mc:Fallback>
      <p:transition spd="slow" advTm="9938">
        <p:wipe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unsplash.com/photo-1425321395722-b1dd54a97cf3?crop=entropy&amp;fit=crop&amp;fm=jpg&amp;h=675&amp;ixjsv=2.1.0&amp;ixlib=rb-0.3.5&amp;q=80&amp;w=1375"/>
          <p:cNvPicPr>
            <a:picLocks noChangeAspect="1" noChangeArrowheads="1"/>
          </p:cNvPicPr>
          <p:nvPr/>
        </p:nvPicPr>
        <p:blipFill rotWithShape="1">
          <a:blip r:embed="rId1">
            <a:extLst>
              <a:ext uri="{28A0092B-C50C-407E-A947-70E740481C1C}">
                <a14:useLocalDpi xmlns:a14="http://schemas.microsoft.com/office/drawing/2010/main" val="0"/>
              </a:ext>
            </a:extLst>
          </a:blip>
          <a:srcRect l="8455" r="4137"/>
          <a:stretch>
            <a:fillRect/>
          </a:stretch>
        </p:blipFill>
        <p:spPr bwMode="auto">
          <a:xfrm>
            <a:off x="-9525" y="0"/>
            <a:ext cx="1221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rot="21311461">
            <a:off x="-1088616" y="2531542"/>
            <a:ext cx="13550305" cy="2669882"/>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358005" y="859155"/>
            <a:ext cx="3962400" cy="743585"/>
            <a:chOff x="4689955" y="1092230"/>
            <a:chExt cx="2820097" cy="743352"/>
          </a:xfrm>
        </p:grpSpPr>
        <p:sp>
          <p:nvSpPr>
            <p:cNvPr id="4" name="半闭框 3"/>
            <p:cNvSpPr>
              <a:spLocks noChangeAspect="1"/>
            </p:cNvSpPr>
            <p:nvPr/>
          </p:nvSpPr>
          <p:spPr>
            <a:xfrm>
              <a:off x="4689955" y="1092230"/>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半闭框 6"/>
            <p:cNvSpPr>
              <a:spLocks noChangeAspect="1"/>
            </p:cNvSpPr>
            <p:nvPr/>
          </p:nvSpPr>
          <p:spPr>
            <a:xfrm flipH="1">
              <a:off x="7294052" y="1092230"/>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a:spLocks noChangeAspect="1"/>
            </p:cNvSpPr>
            <p:nvPr/>
          </p:nvSpPr>
          <p:spPr>
            <a:xfrm flipH="1" flipV="1">
              <a:off x="7294052" y="1619582"/>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a:spLocks noChangeAspect="1"/>
            </p:cNvSpPr>
            <p:nvPr/>
          </p:nvSpPr>
          <p:spPr>
            <a:xfrm flipV="1">
              <a:off x="4689955" y="1619582"/>
              <a:ext cx="216000" cy="216000"/>
            </a:xfrm>
            <a:prstGeom prst="halfFrame">
              <a:avLst>
                <a:gd name="adj1" fmla="val 10833"/>
                <a:gd name="adj2"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845171" y="859240"/>
            <a:ext cx="5101098" cy="706755"/>
          </a:xfrm>
          <a:prstGeom prst="rect">
            <a:avLst/>
          </a:prstGeom>
          <a:noFill/>
        </p:spPr>
        <p:txBody>
          <a:bodyPr wrap="square" rtlCol="0">
            <a:spAutoFit/>
          </a:bodyPr>
          <a:lstStyle/>
          <a:p>
            <a:pPr algn="ctr"/>
            <a:r>
              <a:rPr lang="zh-CN" altLang="en-US" sz="4000" b="1" dirty="0">
                <a:solidFill>
                  <a:schemeClr val="accent6">
                    <a:lumMod val="60000"/>
                    <a:lumOff val="40000"/>
                  </a:schemeClr>
                </a:solidFill>
                <a:latin typeface="华文隶书" panose="02010800040101010101" pitchFamily="2" charset="-122"/>
                <a:ea typeface="华文隶书" panose="02010800040101010101" pitchFamily="2" charset="-122"/>
              </a:rPr>
              <a:t>保护我们的环境</a:t>
            </a:r>
            <a:endParaRPr lang="zh-CN" altLang="en-US" sz="4000" b="1" dirty="0">
              <a:solidFill>
                <a:schemeClr val="accent6">
                  <a:lumMod val="60000"/>
                  <a:lumOff val="40000"/>
                </a:schemeClr>
              </a:solidFill>
              <a:latin typeface="华文隶书" panose="02010800040101010101" pitchFamily="2" charset="-122"/>
              <a:ea typeface="华文隶书" panose="02010800040101010101" pitchFamily="2" charset="-122"/>
            </a:endParaRPr>
          </a:p>
        </p:txBody>
      </p:sp>
      <p:sp>
        <p:nvSpPr>
          <p:cNvPr id="12" name="文本框 11"/>
          <p:cNvSpPr txBox="1"/>
          <p:nvPr/>
        </p:nvSpPr>
        <p:spPr>
          <a:xfrm>
            <a:off x="1928713" y="2684585"/>
            <a:ext cx="703384" cy="923330"/>
          </a:xfrm>
          <a:prstGeom prst="rect">
            <a:avLst/>
          </a:prstGeom>
          <a:noFill/>
        </p:spPr>
        <p:txBody>
          <a:bodyPr wrap="square" rtlCol="0">
            <a:spAutoFit/>
          </a:bodyPr>
          <a:lstStyle/>
          <a:p>
            <a:r>
              <a:rPr lang="en-US" altLang="zh-CN" sz="5400" dirty="0">
                <a:solidFill>
                  <a:schemeClr val="bg1"/>
                </a:solidFill>
                <a:latin typeface="Broadway" panose="04040905080B02020502" pitchFamily="82" charset="0"/>
              </a:rPr>
              <a:t>1</a:t>
            </a:r>
            <a:endParaRPr lang="zh-CN" altLang="en-US" sz="5400" dirty="0">
              <a:solidFill>
                <a:schemeClr val="bg1"/>
              </a:solidFill>
              <a:latin typeface="Broadway" panose="04040905080B02020502" pitchFamily="82" charset="0"/>
            </a:endParaRPr>
          </a:p>
        </p:txBody>
      </p:sp>
      <p:sp>
        <p:nvSpPr>
          <p:cNvPr id="14" name="文本框 13"/>
          <p:cNvSpPr txBox="1"/>
          <p:nvPr/>
        </p:nvSpPr>
        <p:spPr>
          <a:xfrm>
            <a:off x="6708664" y="2684585"/>
            <a:ext cx="703384" cy="923330"/>
          </a:xfrm>
          <a:prstGeom prst="rect">
            <a:avLst/>
          </a:prstGeom>
          <a:noFill/>
        </p:spPr>
        <p:txBody>
          <a:bodyPr wrap="square" rtlCol="0">
            <a:spAutoFit/>
          </a:bodyPr>
          <a:lstStyle/>
          <a:p>
            <a:r>
              <a:rPr lang="en-US" altLang="zh-CN" sz="5400" dirty="0">
                <a:solidFill>
                  <a:schemeClr val="bg1"/>
                </a:solidFill>
                <a:latin typeface="Broadway" panose="04040905080B02020502" pitchFamily="82" charset="0"/>
              </a:rPr>
              <a:t>2</a:t>
            </a:r>
            <a:endParaRPr lang="zh-CN" altLang="en-US" sz="5400" dirty="0">
              <a:solidFill>
                <a:schemeClr val="bg1"/>
              </a:solidFill>
              <a:latin typeface="Broadway" panose="04040905080B02020502" pitchFamily="82" charset="0"/>
            </a:endParaRPr>
          </a:p>
        </p:txBody>
      </p:sp>
      <p:sp>
        <p:nvSpPr>
          <p:cNvPr id="16" name="文本框 15"/>
          <p:cNvSpPr txBox="1"/>
          <p:nvPr/>
        </p:nvSpPr>
        <p:spPr>
          <a:xfrm>
            <a:off x="3304972" y="4437965"/>
            <a:ext cx="703384" cy="923330"/>
          </a:xfrm>
          <a:prstGeom prst="rect">
            <a:avLst/>
          </a:prstGeom>
          <a:noFill/>
        </p:spPr>
        <p:txBody>
          <a:bodyPr wrap="square" rtlCol="0">
            <a:spAutoFit/>
          </a:bodyPr>
          <a:lstStyle/>
          <a:p>
            <a:r>
              <a:rPr lang="en-US" altLang="zh-CN" sz="5400" dirty="0">
                <a:solidFill>
                  <a:schemeClr val="bg1"/>
                </a:solidFill>
                <a:latin typeface="Broadway" panose="04040905080B02020502" pitchFamily="82" charset="0"/>
              </a:rPr>
              <a:t>3</a:t>
            </a:r>
            <a:endParaRPr lang="zh-CN" altLang="en-US" sz="5400" dirty="0">
              <a:solidFill>
                <a:schemeClr val="bg1"/>
              </a:solidFill>
              <a:latin typeface="Broadway" panose="04040905080B02020502" pitchFamily="82" charset="0"/>
            </a:endParaRPr>
          </a:p>
        </p:txBody>
      </p:sp>
      <p:sp>
        <p:nvSpPr>
          <p:cNvPr id="13" name="文本框 12"/>
          <p:cNvSpPr txBox="1"/>
          <p:nvPr/>
        </p:nvSpPr>
        <p:spPr>
          <a:xfrm>
            <a:off x="2604098" y="2972276"/>
            <a:ext cx="3660880" cy="646331"/>
          </a:xfrm>
          <a:prstGeom prst="rect">
            <a:avLst/>
          </a:prstGeom>
          <a:noFill/>
        </p:spPr>
        <p:txBody>
          <a:bodyPr wrap="square" rtlCol="0">
            <a:spAutoFit/>
          </a:bodyPr>
          <a:lstStyle/>
          <a:p>
            <a:r>
              <a:rPr lang="zh-CN" altLang="en-US" sz="3600" dirty="0">
                <a:solidFill>
                  <a:schemeClr val="bg1"/>
                </a:solidFill>
                <a:latin typeface="华文行楷" panose="02010800040101010101" charset="-122"/>
                <a:ea typeface="华文行楷" panose="02010800040101010101" charset="-122"/>
              </a:rPr>
              <a:t>空气保护</a:t>
            </a:r>
            <a:endParaRPr lang="en-US" altLang="zh-CN" sz="3600" dirty="0">
              <a:solidFill>
                <a:schemeClr val="bg1"/>
              </a:solidFill>
              <a:latin typeface="华文行楷" panose="02010800040101010101" charset="-122"/>
              <a:ea typeface="华文行楷" panose="02010800040101010101" charset="-122"/>
            </a:endParaRPr>
          </a:p>
        </p:txBody>
      </p:sp>
      <p:sp>
        <p:nvSpPr>
          <p:cNvPr id="18" name="文本框 17"/>
          <p:cNvSpPr txBox="1"/>
          <p:nvPr/>
        </p:nvSpPr>
        <p:spPr>
          <a:xfrm>
            <a:off x="7398049" y="2976270"/>
            <a:ext cx="3660880" cy="646331"/>
          </a:xfrm>
          <a:prstGeom prst="rect">
            <a:avLst/>
          </a:prstGeom>
          <a:noFill/>
        </p:spPr>
        <p:txBody>
          <a:bodyPr wrap="square" rtlCol="0">
            <a:spAutoFit/>
          </a:bodyPr>
          <a:lstStyle/>
          <a:p>
            <a:r>
              <a:rPr lang="zh-CN" altLang="en-US" sz="3600" dirty="0">
                <a:solidFill>
                  <a:schemeClr val="bg1"/>
                </a:solidFill>
                <a:latin typeface="华文行楷" panose="02010800040101010101" charset="-122"/>
                <a:ea typeface="华文行楷" panose="02010800040101010101" charset="-122"/>
              </a:rPr>
              <a:t>水资源保护</a:t>
            </a:r>
            <a:endParaRPr lang="zh-CN" altLang="en-US" sz="3600" dirty="0">
              <a:solidFill>
                <a:schemeClr val="bg1"/>
              </a:solidFill>
              <a:latin typeface="华文行楷" panose="02010800040101010101" charset="-122"/>
              <a:ea typeface="华文行楷" panose="02010800040101010101" charset="-122"/>
            </a:endParaRPr>
          </a:p>
        </p:txBody>
      </p:sp>
      <p:sp>
        <p:nvSpPr>
          <p:cNvPr id="19" name="文本框 18"/>
          <p:cNvSpPr txBox="1"/>
          <p:nvPr/>
        </p:nvSpPr>
        <p:spPr>
          <a:xfrm>
            <a:off x="4008356" y="4576465"/>
            <a:ext cx="3660880" cy="646331"/>
          </a:xfrm>
          <a:prstGeom prst="rect">
            <a:avLst/>
          </a:prstGeom>
          <a:noFill/>
        </p:spPr>
        <p:txBody>
          <a:bodyPr wrap="square" rtlCol="0">
            <a:spAutoFit/>
          </a:bodyPr>
          <a:lstStyle/>
          <a:p>
            <a:r>
              <a:rPr lang="zh-CN" altLang="en-US" sz="3600" dirty="0">
                <a:solidFill>
                  <a:schemeClr val="bg1"/>
                </a:solidFill>
                <a:latin typeface="华文行楷" panose="02010800040101010101" charset="-122"/>
                <a:ea typeface="华文行楷" panose="02010800040101010101" charset="-122"/>
              </a:rPr>
              <a:t>土壤资源保护</a:t>
            </a:r>
            <a:endParaRPr lang="zh-CN" altLang="en-US" sz="3600" dirty="0">
              <a:solidFill>
                <a:schemeClr val="bg1"/>
              </a:solidFill>
              <a:latin typeface="华文行楷" panose="02010800040101010101" charset="-122"/>
              <a:ea typeface="华文行楷" panose="020108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6891">
        <p:wheel spokes="8"/>
      </p:transition>
    </mc:Choice>
    <mc:Fallback>
      <p:transition spd="slow" advTm="6891">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70" decel="100000"/>
                                        <p:tgtEl>
                                          <p:spTgt spid="6"/>
                                        </p:tgtEl>
                                      </p:cBhvr>
                                    </p:animEffect>
                                    <p:animScale>
                                      <p:cBhvr>
                                        <p:cTn id="8" dur="770" decel="100000"/>
                                        <p:tgtEl>
                                          <p:spTgt spid="6"/>
                                        </p:tgtEl>
                                      </p:cBhvr>
                                      <p:from x="10000" y="10000"/>
                                      <p:to x="200000" y="450000"/>
                                    </p:animScale>
                                    <p:animScale>
                                      <p:cBhvr>
                                        <p:cTn id="9" dur="1230" accel="100000" fill="hold">
                                          <p:stCondLst>
                                            <p:cond delay="770"/>
                                          </p:stCondLst>
                                        </p:cTn>
                                        <p:tgtEl>
                                          <p:spTgt spid="6"/>
                                        </p:tgtEl>
                                      </p:cBhvr>
                                      <p:from x="200000" y="450000"/>
                                      <p:to x="100000" y="100000"/>
                                    </p:animScale>
                                    <p:set>
                                      <p:cBhvr>
                                        <p:cTn id="10" dur="770" fill="hold"/>
                                        <p:tgtEl>
                                          <p:spTgt spid="6"/>
                                        </p:tgtEl>
                                        <p:attrNameLst>
                                          <p:attrName>ppt_x</p:attrName>
                                        </p:attrNameLst>
                                      </p:cBhvr>
                                      <p:to>
                                        <p:strVal val="(0.5)"/>
                                      </p:to>
                                    </p:set>
                                    <p:anim from="(0.5)" to="(#ppt_x)" calcmode="lin" valueType="num">
                                      <p:cBhvr>
                                        <p:cTn id="11" dur="1230" accel="100000" fill="hold">
                                          <p:stCondLst>
                                            <p:cond delay="770"/>
                                          </p:stCondLst>
                                        </p:cTn>
                                        <p:tgtEl>
                                          <p:spTgt spid="6"/>
                                        </p:tgtEl>
                                        <p:attrNameLst>
                                          <p:attrName>ppt_x</p:attrName>
                                        </p:attrNameLst>
                                      </p:cBhvr>
                                    </p:anim>
                                    <p:set>
                                      <p:cBhvr>
                                        <p:cTn id="12" dur="770" fill="hold"/>
                                        <p:tgtEl>
                                          <p:spTgt spid="6"/>
                                        </p:tgtEl>
                                        <p:attrNameLst>
                                          <p:attrName>ppt_y</p:attrName>
                                        </p:attrNameLst>
                                      </p:cBhvr>
                                      <p:to>
                                        <p:strVal val="(#ppt_y+0.4)"/>
                                      </p:to>
                                    </p:set>
                                    <p:anim from="(#ppt_y+0.4)" to="(#ppt_y)" calcmode="lin" valueType="num">
                                      <p:cBhvr>
                                        <p:cTn id="13" dur="1230" accel="100000" fill="hold">
                                          <p:stCondLst>
                                            <p:cond delay="770"/>
                                          </p:stCondLst>
                                        </p:cTn>
                                        <p:tgtEl>
                                          <p:spTgt spid="6"/>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1588"/>
            <a:ext cx="12192001" cy="6858000"/>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15"/>
          <p:cNvSpPr/>
          <p:nvPr/>
        </p:nvSpPr>
        <p:spPr>
          <a:xfrm>
            <a:off x="4849309" y="2561106"/>
            <a:ext cx="3514725" cy="1732611"/>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文本框 1"/>
          <p:cNvSpPr txBox="1"/>
          <p:nvPr/>
        </p:nvSpPr>
        <p:spPr>
          <a:xfrm>
            <a:off x="2971664" y="2704136"/>
            <a:ext cx="2758974" cy="1446550"/>
          </a:xfrm>
          <a:prstGeom prst="rect">
            <a:avLst/>
          </a:prstGeom>
          <a:noFill/>
        </p:spPr>
        <p:txBody>
          <a:bodyPr wrap="square" rtlCol="0">
            <a:spAutoFit/>
          </a:bodyPr>
          <a:lstStyle/>
          <a:p>
            <a:r>
              <a:rPr lang="en-US" altLang="zh-CN" sz="8800" dirty="0">
                <a:solidFill>
                  <a:schemeClr val="bg1"/>
                </a:solidFill>
                <a:latin typeface="Helvetica" panose="020B0604020202030204" pitchFamily="34" charset="0"/>
              </a:rPr>
              <a:t>ONE</a:t>
            </a:r>
            <a:endParaRPr lang="zh-CN" altLang="en-US" sz="8800" dirty="0">
              <a:solidFill>
                <a:schemeClr val="bg1"/>
              </a:solidFill>
              <a:latin typeface="Helvetica" panose="020B0604020202030204" pitchFamily="34" charset="0"/>
            </a:endParaRPr>
          </a:p>
        </p:txBody>
      </p:sp>
      <p:sp>
        <p:nvSpPr>
          <p:cNvPr id="9" name="文本框 8"/>
          <p:cNvSpPr txBox="1"/>
          <p:nvPr/>
        </p:nvSpPr>
        <p:spPr>
          <a:xfrm>
            <a:off x="5844937" y="3073469"/>
            <a:ext cx="2793591" cy="646331"/>
          </a:xfrm>
          <a:prstGeom prst="rect">
            <a:avLst/>
          </a:prstGeom>
          <a:noFill/>
        </p:spPr>
        <p:txBody>
          <a:bodyPr wrap="square" rtlCol="0">
            <a:spAutoFit/>
          </a:bodyPr>
          <a:lstStyle/>
          <a:p>
            <a:r>
              <a:rPr lang="zh-CN" altLang="en-US" sz="3600" dirty="0">
                <a:solidFill>
                  <a:schemeClr val="bg1"/>
                </a:solidFill>
                <a:latin typeface="华文隶书" panose="02010800040101010101" pitchFamily="2" charset="-122"/>
                <a:ea typeface="华文隶书" panose="02010800040101010101" pitchFamily="2" charset="-122"/>
              </a:rPr>
              <a:t>空气保护</a:t>
            </a:r>
            <a:endParaRPr lang="zh-CN" altLang="en-US" sz="3600" dirty="0">
              <a:solidFill>
                <a:schemeClr val="bg1"/>
              </a:solidFill>
              <a:latin typeface="华文隶书" panose="02010800040101010101" pitchFamily="2" charset="-122"/>
              <a:ea typeface="华文隶书" panose="02010800040101010101" pitchFamily="2" charset="-122"/>
            </a:endParaRPr>
          </a:p>
        </p:txBody>
      </p:sp>
    </p:spTree>
    <p:custDataLst>
      <p:tags r:id="rId2"/>
    </p:custDataLst>
  </p:cSld>
  <p:clrMapOvr>
    <a:masterClrMapping/>
  </p:clrMapOvr>
  <p:transition spd="med" advTm="3797">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images.unsplash.com/uploads/1412408486325945f081a/09b0f9e1?ixlib=rb-0.3.5&amp;q=80&amp;fm=jpg&amp;crop=entropy&amp;w=1080&amp;fit=max&amp;s=ee44f3e249aeaecf9ff201144d3d8e09"/>
          <p:cNvPicPr>
            <a:picLocks noChangeAspect="1" noChangeArrowheads="1"/>
          </p:cNvPicPr>
          <p:nvPr/>
        </p:nvPicPr>
        <p:blipFill rotWithShape="1">
          <a:blip r:embed="rId1">
            <a:extLst>
              <a:ext uri="{28A0092B-C50C-407E-A947-70E740481C1C}">
                <a14:useLocalDpi xmlns:a14="http://schemas.microsoft.com/office/drawing/2010/main" val="0"/>
              </a:ext>
            </a:extLst>
          </a:blip>
          <a:srcRect t="10806" b="14355"/>
          <a:stretch>
            <a:fillRect/>
          </a:stretch>
        </p:blipFill>
        <p:spPr bwMode="auto">
          <a:xfrm>
            <a:off x="0" y="-29496"/>
            <a:ext cx="12192000" cy="688749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0" y="0"/>
            <a:ext cx="12230100" cy="6858000"/>
          </a:xfrm>
          <a:prstGeom prst="rect">
            <a:avLst/>
          </a:prstGeom>
          <a:solidFill>
            <a:schemeClr val="bg2">
              <a:lumMod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432363" y="596336"/>
            <a:ext cx="3718409" cy="584775"/>
          </a:xfrm>
          <a:prstGeom prst="rect">
            <a:avLst/>
          </a:prstGeom>
          <a:noFill/>
        </p:spPr>
        <p:txBody>
          <a:bodyPr wrap="square" rtlCol="0">
            <a:spAutoFit/>
          </a:bodyPr>
          <a:lstStyle/>
          <a:p>
            <a:r>
              <a:rPr lang="en-US" altLang="zh-CN" sz="3200" dirty="0">
                <a:solidFill>
                  <a:schemeClr val="bg1"/>
                </a:solidFill>
                <a:latin typeface="Helvetica" panose="020B0604020202030204" pitchFamily="34" charset="0"/>
              </a:rPr>
              <a:t>Make the air better</a:t>
            </a:r>
            <a:endParaRPr lang="zh-CN" altLang="en-US" sz="3200" dirty="0">
              <a:solidFill>
                <a:schemeClr val="bg1"/>
              </a:solidFill>
              <a:latin typeface="Helvetica" panose="020B0604020202030204" pitchFamily="34" charset="0"/>
            </a:endParaRPr>
          </a:p>
        </p:txBody>
      </p:sp>
      <p:cxnSp>
        <p:nvCxnSpPr>
          <p:cNvPr id="7" name="直接连接符 6"/>
          <p:cNvCxnSpPr/>
          <p:nvPr/>
        </p:nvCxnSpPr>
        <p:spPr>
          <a:xfrm>
            <a:off x="5781675" y="1319213"/>
            <a:ext cx="6286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KSO_Shape"/>
          <p:cNvSpPr/>
          <p:nvPr/>
        </p:nvSpPr>
        <p:spPr bwMode="auto">
          <a:xfrm>
            <a:off x="7244026" y="2532535"/>
            <a:ext cx="481333" cy="578757"/>
          </a:xfrm>
          <a:custGeom>
            <a:avLst/>
            <a:gdLst>
              <a:gd name="T0" fmla="*/ 808831 w 3808"/>
              <a:gd name="T1" fmla="*/ 1295383 h 4578"/>
              <a:gd name="T2" fmla="*/ 620770 w 3808"/>
              <a:gd name="T3" fmla="*/ 1061107 h 4578"/>
              <a:gd name="T4" fmla="*/ 609952 w 3808"/>
              <a:gd name="T5" fmla="*/ 993696 h 4578"/>
              <a:gd name="T6" fmla="*/ 804254 w 3808"/>
              <a:gd name="T7" fmla="*/ 1136009 h 4578"/>
              <a:gd name="T8" fmla="*/ 1261510 w 3808"/>
              <a:gd name="T9" fmla="*/ 605039 h 4578"/>
              <a:gd name="T10" fmla="*/ 997309 w 3808"/>
              <a:gd name="T11" fmla="*/ 385328 h 4578"/>
              <a:gd name="T12" fmla="*/ 1018112 w 3808"/>
              <a:gd name="T13" fmla="*/ 332896 h 4578"/>
              <a:gd name="T14" fmla="*/ 991900 w 3808"/>
              <a:gd name="T15" fmla="*/ 304600 h 4578"/>
              <a:gd name="T16" fmla="*/ 1025601 w 3808"/>
              <a:gd name="T17" fmla="*/ 199322 h 4578"/>
              <a:gd name="T18" fmla="*/ 992316 w 3808"/>
              <a:gd name="T19" fmla="*/ 5410 h 4578"/>
              <a:gd name="T20" fmla="*/ 833379 w 3808"/>
              <a:gd name="T21" fmla="*/ 32457 h 4578"/>
              <a:gd name="T22" fmla="*/ 644901 w 3808"/>
              <a:gd name="T23" fmla="*/ 86969 h 4578"/>
              <a:gd name="T24" fmla="*/ 529651 w 3808"/>
              <a:gd name="T25" fmla="*/ 12484 h 4578"/>
              <a:gd name="T26" fmla="*/ 540469 w 3808"/>
              <a:gd name="T27" fmla="*/ 193496 h 4578"/>
              <a:gd name="T28" fmla="*/ 583324 w 3808"/>
              <a:gd name="T29" fmla="*/ 312507 h 4578"/>
              <a:gd name="T30" fmla="*/ 583324 w 3808"/>
              <a:gd name="T31" fmla="*/ 347877 h 4578"/>
              <a:gd name="T32" fmla="*/ 568345 w 3808"/>
              <a:gd name="T33" fmla="*/ 414872 h 4578"/>
              <a:gd name="T34" fmla="*/ 277516 w 3808"/>
              <a:gd name="T35" fmla="*/ 646651 h 4578"/>
              <a:gd name="T36" fmla="*/ 123155 w 3808"/>
              <a:gd name="T37" fmla="*/ 909223 h 4578"/>
              <a:gd name="T38" fmla="*/ 10818 w 3808"/>
              <a:gd name="T39" fmla="*/ 1299545 h 4578"/>
              <a:gd name="T40" fmla="*/ 22468 w 3808"/>
              <a:gd name="T41" fmla="*/ 1617461 h 4578"/>
              <a:gd name="T42" fmla="*/ 102352 w 3808"/>
              <a:gd name="T43" fmla="*/ 1767680 h 4578"/>
              <a:gd name="T44" fmla="*/ 251303 w 3808"/>
              <a:gd name="T45" fmla="*/ 1865469 h 4578"/>
              <a:gd name="T46" fmla="*/ 780539 w 3808"/>
              <a:gd name="T47" fmla="*/ 1905000 h 4578"/>
              <a:gd name="T48" fmla="*/ 1293547 w 3808"/>
              <a:gd name="T49" fmla="*/ 1877120 h 4578"/>
              <a:gd name="T50" fmla="*/ 1458725 w 3808"/>
              <a:gd name="T51" fmla="*/ 1792231 h 4578"/>
              <a:gd name="T52" fmla="*/ 1551092 w 3808"/>
              <a:gd name="T53" fmla="*/ 1651166 h 4578"/>
              <a:gd name="T54" fmla="*/ 1582297 w 3808"/>
              <a:gd name="T55" fmla="*/ 1380272 h 4578"/>
              <a:gd name="T56" fmla="*/ 1490762 w 3808"/>
              <a:gd name="T57" fmla="*/ 981628 h 4578"/>
              <a:gd name="T58" fmla="*/ 1336402 w 3808"/>
              <a:gd name="T59" fmla="*/ 681606 h 4578"/>
              <a:gd name="T60" fmla="*/ 1097164 w 3808"/>
              <a:gd name="T61" fmla="*/ 1433119 h 4578"/>
              <a:gd name="T62" fmla="*/ 1012287 w 3808"/>
              <a:gd name="T63" fmla="*/ 1537566 h 4578"/>
              <a:gd name="T64" fmla="*/ 917008 w 3808"/>
              <a:gd name="T65" fmla="*/ 1662818 h 4578"/>
              <a:gd name="T66" fmla="*/ 866664 w 3808"/>
              <a:gd name="T67" fmla="*/ 1689866 h 4578"/>
              <a:gd name="T68" fmla="*/ 825890 w 3808"/>
              <a:gd name="T69" fmla="*/ 1654495 h 4578"/>
              <a:gd name="T70" fmla="*/ 762648 w 3808"/>
              <a:gd name="T71" fmla="*/ 1664898 h 4578"/>
              <a:gd name="T72" fmla="*/ 714800 w 3808"/>
              <a:gd name="T73" fmla="*/ 1689033 h 4578"/>
              <a:gd name="T74" fmla="*/ 671113 w 3808"/>
              <a:gd name="T75" fmla="*/ 1651166 h 4578"/>
              <a:gd name="T76" fmla="*/ 550871 w 3808"/>
              <a:gd name="T77" fmla="*/ 1504692 h 4578"/>
              <a:gd name="T78" fmla="*/ 478059 w 3808"/>
              <a:gd name="T79" fmla="*/ 1349895 h 4578"/>
              <a:gd name="T80" fmla="*/ 529651 w 3808"/>
              <a:gd name="T81" fmla="*/ 1306202 h 4578"/>
              <a:gd name="T82" fmla="*/ 594141 w 3808"/>
              <a:gd name="T83" fmla="*/ 1367372 h 4578"/>
              <a:gd name="T84" fmla="*/ 639909 w 3808"/>
              <a:gd name="T85" fmla="*/ 1456006 h 4578"/>
              <a:gd name="T86" fmla="*/ 543381 w 3808"/>
              <a:gd name="T87" fmla="*/ 1186776 h 4578"/>
              <a:gd name="T88" fmla="*/ 488045 w 3808"/>
              <a:gd name="T89" fmla="*/ 1064020 h 4578"/>
              <a:gd name="T90" fmla="*/ 536308 w 3808"/>
              <a:gd name="T91" fmla="*/ 909223 h 4578"/>
              <a:gd name="T92" fmla="*/ 661544 w 3808"/>
              <a:gd name="T93" fmla="*/ 747353 h 4578"/>
              <a:gd name="T94" fmla="*/ 703567 w 3808"/>
              <a:gd name="T95" fmla="*/ 706157 h 4578"/>
              <a:gd name="T96" fmla="*/ 758071 w 3808"/>
              <a:gd name="T97" fmla="*/ 727379 h 4578"/>
              <a:gd name="T98" fmla="*/ 827554 w 3808"/>
              <a:gd name="T99" fmla="*/ 742359 h 4578"/>
              <a:gd name="T100" fmla="*/ 871241 w 3808"/>
              <a:gd name="T101" fmla="*/ 704492 h 4578"/>
              <a:gd name="T102" fmla="*/ 924913 w 3808"/>
              <a:gd name="T103" fmla="*/ 734453 h 4578"/>
              <a:gd name="T104" fmla="*/ 1015616 w 3808"/>
              <a:gd name="T105" fmla="*/ 876766 h 4578"/>
              <a:gd name="T106" fmla="*/ 1082602 w 3808"/>
              <a:gd name="T107" fmla="*/ 981628 h 4578"/>
              <a:gd name="T108" fmla="*/ 1068456 w 3808"/>
              <a:gd name="T109" fmla="*/ 1092733 h 4578"/>
              <a:gd name="T110" fmla="*/ 990236 w 3808"/>
              <a:gd name="T111" fmla="*/ 1074007 h 4578"/>
              <a:gd name="T112" fmla="*/ 948629 w 3808"/>
              <a:gd name="T113" fmla="*/ 974138 h 4578"/>
              <a:gd name="T114" fmla="*/ 1066376 w 3808"/>
              <a:gd name="T115" fmla="*/ 1236294 h 4578"/>
              <a:gd name="T116" fmla="*/ 1109230 w 3808"/>
              <a:gd name="T117" fmla="*/ 1312028 h 4578"/>
              <a:gd name="T118" fmla="*/ 934899 w 3808"/>
              <a:gd name="T119" fmla="*/ 1481389 h 4578"/>
              <a:gd name="T120" fmla="*/ 982330 w 3808"/>
              <a:gd name="T121" fmla="*/ 1422716 h 4578"/>
              <a:gd name="T122" fmla="*/ 975257 w 3808"/>
              <a:gd name="T123" fmla="*/ 1356553 h 45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08" h="4578">
                <a:moveTo>
                  <a:pt x="1815" y="3080"/>
                </a:moveTo>
                <a:lnTo>
                  <a:pt x="1829" y="3629"/>
                </a:lnTo>
                <a:lnTo>
                  <a:pt x="1878" y="3637"/>
                </a:lnTo>
                <a:lnTo>
                  <a:pt x="1903" y="3639"/>
                </a:lnTo>
                <a:lnTo>
                  <a:pt x="1930" y="3641"/>
                </a:lnTo>
                <a:lnTo>
                  <a:pt x="1946" y="3640"/>
                </a:lnTo>
                <a:lnTo>
                  <a:pt x="1961" y="3638"/>
                </a:lnTo>
                <a:lnTo>
                  <a:pt x="1975" y="3636"/>
                </a:lnTo>
                <a:lnTo>
                  <a:pt x="1991" y="3635"/>
                </a:lnTo>
                <a:lnTo>
                  <a:pt x="1998" y="3125"/>
                </a:lnTo>
                <a:lnTo>
                  <a:pt x="1971" y="3119"/>
                </a:lnTo>
                <a:lnTo>
                  <a:pt x="1944" y="3113"/>
                </a:lnTo>
                <a:lnTo>
                  <a:pt x="1878" y="3096"/>
                </a:lnTo>
                <a:lnTo>
                  <a:pt x="1815" y="3080"/>
                </a:lnTo>
                <a:close/>
                <a:moveTo>
                  <a:pt x="1458" y="2434"/>
                </a:moveTo>
                <a:lnTo>
                  <a:pt x="1458" y="2434"/>
                </a:lnTo>
                <a:lnTo>
                  <a:pt x="1458" y="2450"/>
                </a:lnTo>
                <a:lnTo>
                  <a:pt x="1459" y="2465"/>
                </a:lnTo>
                <a:lnTo>
                  <a:pt x="1461" y="2481"/>
                </a:lnTo>
                <a:lnTo>
                  <a:pt x="1464" y="2495"/>
                </a:lnTo>
                <a:lnTo>
                  <a:pt x="1469" y="2509"/>
                </a:lnTo>
                <a:lnTo>
                  <a:pt x="1475" y="2523"/>
                </a:lnTo>
                <a:lnTo>
                  <a:pt x="1483" y="2537"/>
                </a:lnTo>
                <a:lnTo>
                  <a:pt x="1492" y="2550"/>
                </a:lnTo>
                <a:lnTo>
                  <a:pt x="1502" y="2563"/>
                </a:lnTo>
                <a:lnTo>
                  <a:pt x="1513" y="2574"/>
                </a:lnTo>
                <a:lnTo>
                  <a:pt x="1525" y="2586"/>
                </a:lnTo>
                <a:lnTo>
                  <a:pt x="1538" y="2597"/>
                </a:lnTo>
                <a:lnTo>
                  <a:pt x="1554" y="2266"/>
                </a:lnTo>
                <a:lnTo>
                  <a:pt x="1532" y="2284"/>
                </a:lnTo>
                <a:lnTo>
                  <a:pt x="1514" y="2303"/>
                </a:lnTo>
                <a:lnTo>
                  <a:pt x="1498" y="2324"/>
                </a:lnTo>
                <a:lnTo>
                  <a:pt x="1491" y="2334"/>
                </a:lnTo>
                <a:lnTo>
                  <a:pt x="1484" y="2344"/>
                </a:lnTo>
                <a:lnTo>
                  <a:pt x="1478" y="2355"/>
                </a:lnTo>
                <a:lnTo>
                  <a:pt x="1474" y="2366"/>
                </a:lnTo>
                <a:lnTo>
                  <a:pt x="1469" y="2377"/>
                </a:lnTo>
                <a:lnTo>
                  <a:pt x="1466" y="2388"/>
                </a:lnTo>
                <a:lnTo>
                  <a:pt x="1463" y="2399"/>
                </a:lnTo>
                <a:lnTo>
                  <a:pt x="1460" y="2410"/>
                </a:lnTo>
                <a:lnTo>
                  <a:pt x="1459" y="2423"/>
                </a:lnTo>
                <a:lnTo>
                  <a:pt x="1458" y="2434"/>
                </a:lnTo>
                <a:close/>
                <a:moveTo>
                  <a:pt x="1894" y="2175"/>
                </a:moveTo>
                <a:lnTo>
                  <a:pt x="1894" y="2175"/>
                </a:lnTo>
                <a:lnTo>
                  <a:pt x="1875" y="2176"/>
                </a:lnTo>
                <a:lnTo>
                  <a:pt x="1856" y="2178"/>
                </a:lnTo>
                <a:lnTo>
                  <a:pt x="1839" y="2180"/>
                </a:lnTo>
                <a:lnTo>
                  <a:pt x="1820" y="2182"/>
                </a:lnTo>
                <a:lnTo>
                  <a:pt x="1812" y="2698"/>
                </a:lnTo>
                <a:lnTo>
                  <a:pt x="1869" y="2714"/>
                </a:lnTo>
                <a:lnTo>
                  <a:pt x="1933" y="2730"/>
                </a:lnTo>
                <a:lnTo>
                  <a:pt x="1966" y="2740"/>
                </a:lnTo>
                <a:lnTo>
                  <a:pt x="2000" y="2750"/>
                </a:lnTo>
                <a:lnTo>
                  <a:pt x="1996" y="2185"/>
                </a:lnTo>
                <a:lnTo>
                  <a:pt x="1947" y="2178"/>
                </a:lnTo>
                <a:lnTo>
                  <a:pt x="1921" y="2176"/>
                </a:lnTo>
                <a:lnTo>
                  <a:pt x="1908" y="2175"/>
                </a:lnTo>
                <a:lnTo>
                  <a:pt x="1894" y="2175"/>
                </a:lnTo>
                <a:close/>
                <a:moveTo>
                  <a:pt x="3118" y="1530"/>
                </a:moveTo>
                <a:lnTo>
                  <a:pt x="3118" y="1530"/>
                </a:lnTo>
                <a:lnTo>
                  <a:pt x="3099" y="1512"/>
                </a:lnTo>
                <a:lnTo>
                  <a:pt x="3078" y="1494"/>
                </a:lnTo>
                <a:lnTo>
                  <a:pt x="3032" y="1454"/>
                </a:lnTo>
                <a:lnTo>
                  <a:pt x="2980" y="1413"/>
                </a:lnTo>
                <a:lnTo>
                  <a:pt x="2926" y="1371"/>
                </a:lnTo>
                <a:lnTo>
                  <a:pt x="2810" y="1285"/>
                </a:lnTo>
                <a:lnTo>
                  <a:pt x="2694" y="1197"/>
                </a:lnTo>
                <a:lnTo>
                  <a:pt x="2637" y="1154"/>
                </a:lnTo>
                <a:lnTo>
                  <a:pt x="2584" y="1113"/>
                </a:lnTo>
                <a:lnTo>
                  <a:pt x="2534" y="1071"/>
                </a:lnTo>
                <a:lnTo>
                  <a:pt x="2511" y="1052"/>
                </a:lnTo>
                <a:lnTo>
                  <a:pt x="2490" y="1032"/>
                </a:lnTo>
                <a:lnTo>
                  <a:pt x="2470" y="1013"/>
                </a:lnTo>
                <a:lnTo>
                  <a:pt x="2451" y="995"/>
                </a:lnTo>
                <a:lnTo>
                  <a:pt x="2435" y="976"/>
                </a:lnTo>
                <a:lnTo>
                  <a:pt x="2421" y="959"/>
                </a:lnTo>
                <a:lnTo>
                  <a:pt x="2407" y="943"/>
                </a:lnTo>
                <a:lnTo>
                  <a:pt x="2397" y="926"/>
                </a:lnTo>
                <a:lnTo>
                  <a:pt x="2389" y="911"/>
                </a:lnTo>
                <a:lnTo>
                  <a:pt x="2384" y="897"/>
                </a:lnTo>
                <a:lnTo>
                  <a:pt x="2371" y="857"/>
                </a:lnTo>
                <a:lnTo>
                  <a:pt x="2386" y="854"/>
                </a:lnTo>
                <a:lnTo>
                  <a:pt x="2401" y="850"/>
                </a:lnTo>
                <a:lnTo>
                  <a:pt x="2413" y="844"/>
                </a:lnTo>
                <a:lnTo>
                  <a:pt x="2425" y="836"/>
                </a:lnTo>
                <a:lnTo>
                  <a:pt x="2434" y="826"/>
                </a:lnTo>
                <a:lnTo>
                  <a:pt x="2438" y="821"/>
                </a:lnTo>
                <a:lnTo>
                  <a:pt x="2441" y="816"/>
                </a:lnTo>
                <a:lnTo>
                  <a:pt x="2444" y="811"/>
                </a:lnTo>
                <a:lnTo>
                  <a:pt x="2445" y="805"/>
                </a:lnTo>
                <a:lnTo>
                  <a:pt x="2447" y="800"/>
                </a:lnTo>
                <a:lnTo>
                  <a:pt x="2447" y="794"/>
                </a:lnTo>
                <a:lnTo>
                  <a:pt x="2446" y="787"/>
                </a:lnTo>
                <a:lnTo>
                  <a:pt x="2445" y="781"/>
                </a:lnTo>
                <a:lnTo>
                  <a:pt x="2443" y="775"/>
                </a:lnTo>
                <a:lnTo>
                  <a:pt x="2440" y="768"/>
                </a:lnTo>
                <a:lnTo>
                  <a:pt x="2436" y="763"/>
                </a:lnTo>
                <a:lnTo>
                  <a:pt x="2432" y="757"/>
                </a:lnTo>
                <a:lnTo>
                  <a:pt x="2427" y="753"/>
                </a:lnTo>
                <a:lnTo>
                  <a:pt x="2421" y="748"/>
                </a:lnTo>
                <a:lnTo>
                  <a:pt x="2414" y="744"/>
                </a:lnTo>
                <a:lnTo>
                  <a:pt x="2407" y="740"/>
                </a:lnTo>
                <a:lnTo>
                  <a:pt x="2400" y="737"/>
                </a:lnTo>
                <a:lnTo>
                  <a:pt x="2392" y="735"/>
                </a:lnTo>
                <a:lnTo>
                  <a:pt x="2384" y="732"/>
                </a:lnTo>
                <a:lnTo>
                  <a:pt x="2376" y="731"/>
                </a:lnTo>
                <a:lnTo>
                  <a:pt x="2367" y="730"/>
                </a:lnTo>
                <a:lnTo>
                  <a:pt x="2358" y="730"/>
                </a:lnTo>
                <a:lnTo>
                  <a:pt x="2353" y="730"/>
                </a:lnTo>
                <a:lnTo>
                  <a:pt x="2354" y="716"/>
                </a:lnTo>
                <a:lnTo>
                  <a:pt x="2356" y="704"/>
                </a:lnTo>
                <a:lnTo>
                  <a:pt x="2359" y="692"/>
                </a:lnTo>
                <a:lnTo>
                  <a:pt x="2363" y="680"/>
                </a:lnTo>
                <a:lnTo>
                  <a:pt x="2372" y="655"/>
                </a:lnTo>
                <a:lnTo>
                  <a:pt x="2383" y="631"/>
                </a:lnTo>
                <a:lnTo>
                  <a:pt x="2396" y="604"/>
                </a:lnTo>
                <a:lnTo>
                  <a:pt x="2410" y="577"/>
                </a:lnTo>
                <a:lnTo>
                  <a:pt x="2446" y="515"/>
                </a:lnTo>
                <a:lnTo>
                  <a:pt x="2465" y="479"/>
                </a:lnTo>
                <a:lnTo>
                  <a:pt x="2486" y="438"/>
                </a:lnTo>
                <a:lnTo>
                  <a:pt x="2508" y="394"/>
                </a:lnTo>
                <a:lnTo>
                  <a:pt x="2531" y="343"/>
                </a:lnTo>
                <a:lnTo>
                  <a:pt x="2554" y="287"/>
                </a:lnTo>
                <a:lnTo>
                  <a:pt x="2579" y="222"/>
                </a:lnTo>
                <a:lnTo>
                  <a:pt x="2603" y="152"/>
                </a:lnTo>
                <a:lnTo>
                  <a:pt x="2615" y="114"/>
                </a:lnTo>
                <a:lnTo>
                  <a:pt x="2627" y="74"/>
                </a:lnTo>
                <a:lnTo>
                  <a:pt x="2581" y="59"/>
                </a:lnTo>
                <a:lnTo>
                  <a:pt x="2536" y="47"/>
                </a:lnTo>
                <a:lnTo>
                  <a:pt x="2494" y="36"/>
                </a:lnTo>
                <a:lnTo>
                  <a:pt x="2455" y="27"/>
                </a:lnTo>
                <a:lnTo>
                  <a:pt x="2419" y="19"/>
                </a:lnTo>
                <a:lnTo>
                  <a:pt x="2385" y="13"/>
                </a:lnTo>
                <a:lnTo>
                  <a:pt x="2352" y="8"/>
                </a:lnTo>
                <a:lnTo>
                  <a:pt x="2322" y="3"/>
                </a:lnTo>
                <a:lnTo>
                  <a:pt x="2293" y="1"/>
                </a:lnTo>
                <a:lnTo>
                  <a:pt x="2267" y="0"/>
                </a:lnTo>
                <a:lnTo>
                  <a:pt x="2241" y="1"/>
                </a:lnTo>
                <a:lnTo>
                  <a:pt x="2217" y="2"/>
                </a:lnTo>
                <a:lnTo>
                  <a:pt x="2193" y="5"/>
                </a:lnTo>
                <a:lnTo>
                  <a:pt x="2171" y="10"/>
                </a:lnTo>
                <a:lnTo>
                  <a:pt x="2150" y="15"/>
                </a:lnTo>
                <a:lnTo>
                  <a:pt x="2128" y="21"/>
                </a:lnTo>
                <a:lnTo>
                  <a:pt x="2107" y="28"/>
                </a:lnTo>
                <a:lnTo>
                  <a:pt x="2086" y="36"/>
                </a:lnTo>
                <a:lnTo>
                  <a:pt x="2066" y="44"/>
                </a:lnTo>
                <a:lnTo>
                  <a:pt x="2045" y="54"/>
                </a:lnTo>
                <a:lnTo>
                  <a:pt x="2003" y="78"/>
                </a:lnTo>
                <a:lnTo>
                  <a:pt x="1957" y="103"/>
                </a:lnTo>
                <a:lnTo>
                  <a:pt x="1908" y="132"/>
                </a:lnTo>
                <a:lnTo>
                  <a:pt x="1853" y="163"/>
                </a:lnTo>
                <a:lnTo>
                  <a:pt x="1791" y="198"/>
                </a:lnTo>
                <a:lnTo>
                  <a:pt x="1757" y="215"/>
                </a:lnTo>
                <a:lnTo>
                  <a:pt x="1722" y="234"/>
                </a:lnTo>
                <a:lnTo>
                  <a:pt x="1695" y="238"/>
                </a:lnTo>
                <a:lnTo>
                  <a:pt x="1670" y="240"/>
                </a:lnTo>
                <a:lnTo>
                  <a:pt x="1646" y="240"/>
                </a:lnTo>
                <a:lnTo>
                  <a:pt x="1625" y="237"/>
                </a:lnTo>
                <a:lnTo>
                  <a:pt x="1605" y="233"/>
                </a:lnTo>
                <a:lnTo>
                  <a:pt x="1585" y="227"/>
                </a:lnTo>
                <a:lnTo>
                  <a:pt x="1567" y="218"/>
                </a:lnTo>
                <a:lnTo>
                  <a:pt x="1550" y="209"/>
                </a:lnTo>
                <a:lnTo>
                  <a:pt x="1532" y="199"/>
                </a:lnTo>
                <a:lnTo>
                  <a:pt x="1517" y="188"/>
                </a:lnTo>
                <a:lnTo>
                  <a:pt x="1502" y="176"/>
                </a:lnTo>
                <a:lnTo>
                  <a:pt x="1486" y="162"/>
                </a:lnTo>
                <a:lnTo>
                  <a:pt x="1458" y="136"/>
                </a:lnTo>
                <a:lnTo>
                  <a:pt x="1428" y="109"/>
                </a:lnTo>
                <a:lnTo>
                  <a:pt x="1414" y="97"/>
                </a:lnTo>
                <a:lnTo>
                  <a:pt x="1399" y="85"/>
                </a:lnTo>
                <a:lnTo>
                  <a:pt x="1384" y="73"/>
                </a:lnTo>
                <a:lnTo>
                  <a:pt x="1367" y="63"/>
                </a:lnTo>
                <a:lnTo>
                  <a:pt x="1350" y="53"/>
                </a:lnTo>
                <a:lnTo>
                  <a:pt x="1333" y="45"/>
                </a:lnTo>
                <a:lnTo>
                  <a:pt x="1313" y="38"/>
                </a:lnTo>
                <a:lnTo>
                  <a:pt x="1294" y="33"/>
                </a:lnTo>
                <a:lnTo>
                  <a:pt x="1273" y="30"/>
                </a:lnTo>
                <a:lnTo>
                  <a:pt x="1250" y="30"/>
                </a:lnTo>
                <a:lnTo>
                  <a:pt x="1226" y="31"/>
                </a:lnTo>
                <a:lnTo>
                  <a:pt x="1200" y="35"/>
                </a:lnTo>
                <a:lnTo>
                  <a:pt x="1173" y="41"/>
                </a:lnTo>
                <a:lnTo>
                  <a:pt x="1143" y="50"/>
                </a:lnTo>
                <a:lnTo>
                  <a:pt x="1112" y="64"/>
                </a:lnTo>
                <a:lnTo>
                  <a:pt x="1078" y="79"/>
                </a:lnTo>
                <a:lnTo>
                  <a:pt x="1113" y="151"/>
                </a:lnTo>
                <a:lnTo>
                  <a:pt x="1147" y="216"/>
                </a:lnTo>
                <a:lnTo>
                  <a:pt x="1180" y="276"/>
                </a:lnTo>
                <a:lnTo>
                  <a:pt x="1211" y="330"/>
                </a:lnTo>
                <a:lnTo>
                  <a:pt x="1242" y="379"/>
                </a:lnTo>
                <a:lnTo>
                  <a:pt x="1272" y="424"/>
                </a:lnTo>
                <a:lnTo>
                  <a:pt x="1299" y="465"/>
                </a:lnTo>
                <a:lnTo>
                  <a:pt x="1324" y="503"/>
                </a:lnTo>
                <a:lnTo>
                  <a:pt x="1370" y="568"/>
                </a:lnTo>
                <a:lnTo>
                  <a:pt x="1391" y="597"/>
                </a:lnTo>
                <a:lnTo>
                  <a:pt x="1409" y="625"/>
                </a:lnTo>
                <a:lnTo>
                  <a:pt x="1424" y="652"/>
                </a:lnTo>
                <a:lnTo>
                  <a:pt x="1438" y="678"/>
                </a:lnTo>
                <a:lnTo>
                  <a:pt x="1443" y="691"/>
                </a:lnTo>
                <a:lnTo>
                  <a:pt x="1448" y="704"/>
                </a:lnTo>
                <a:lnTo>
                  <a:pt x="1452" y="717"/>
                </a:lnTo>
                <a:lnTo>
                  <a:pt x="1456" y="731"/>
                </a:lnTo>
                <a:lnTo>
                  <a:pt x="1440" y="733"/>
                </a:lnTo>
                <a:lnTo>
                  <a:pt x="1425" y="738"/>
                </a:lnTo>
                <a:lnTo>
                  <a:pt x="1413" y="744"/>
                </a:lnTo>
                <a:lnTo>
                  <a:pt x="1402" y="751"/>
                </a:lnTo>
                <a:lnTo>
                  <a:pt x="1393" y="760"/>
                </a:lnTo>
                <a:lnTo>
                  <a:pt x="1389" y="765"/>
                </a:lnTo>
                <a:lnTo>
                  <a:pt x="1386" y="770"/>
                </a:lnTo>
                <a:lnTo>
                  <a:pt x="1383" y="777"/>
                </a:lnTo>
                <a:lnTo>
                  <a:pt x="1382" y="782"/>
                </a:lnTo>
                <a:lnTo>
                  <a:pt x="1381" y="788"/>
                </a:lnTo>
                <a:lnTo>
                  <a:pt x="1379" y="794"/>
                </a:lnTo>
                <a:lnTo>
                  <a:pt x="1381" y="800"/>
                </a:lnTo>
                <a:lnTo>
                  <a:pt x="1382" y="805"/>
                </a:lnTo>
                <a:lnTo>
                  <a:pt x="1383" y="811"/>
                </a:lnTo>
                <a:lnTo>
                  <a:pt x="1386" y="816"/>
                </a:lnTo>
                <a:lnTo>
                  <a:pt x="1389" y="821"/>
                </a:lnTo>
                <a:lnTo>
                  <a:pt x="1393" y="826"/>
                </a:lnTo>
                <a:lnTo>
                  <a:pt x="1402" y="836"/>
                </a:lnTo>
                <a:lnTo>
                  <a:pt x="1413" y="844"/>
                </a:lnTo>
                <a:lnTo>
                  <a:pt x="1425" y="850"/>
                </a:lnTo>
                <a:lnTo>
                  <a:pt x="1440" y="854"/>
                </a:lnTo>
                <a:lnTo>
                  <a:pt x="1456" y="857"/>
                </a:lnTo>
                <a:lnTo>
                  <a:pt x="1454" y="866"/>
                </a:lnTo>
                <a:lnTo>
                  <a:pt x="1452" y="876"/>
                </a:lnTo>
                <a:lnTo>
                  <a:pt x="1447" y="892"/>
                </a:lnTo>
                <a:lnTo>
                  <a:pt x="1439" y="907"/>
                </a:lnTo>
                <a:lnTo>
                  <a:pt x="1428" y="924"/>
                </a:lnTo>
                <a:lnTo>
                  <a:pt x="1416" y="941"/>
                </a:lnTo>
                <a:lnTo>
                  <a:pt x="1402" y="959"/>
                </a:lnTo>
                <a:lnTo>
                  <a:pt x="1385" y="977"/>
                </a:lnTo>
                <a:lnTo>
                  <a:pt x="1366" y="997"/>
                </a:lnTo>
                <a:lnTo>
                  <a:pt x="1346" y="1016"/>
                </a:lnTo>
                <a:lnTo>
                  <a:pt x="1324" y="1035"/>
                </a:lnTo>
                <a:lnTo>
                  <a:pt x="1301" y="1056"/>
                </a:lnTo>
                <a:lnTo>
                  <a:pt x="1250" y="1098"/>
                </a:lnTo>
                <a:lnTo>
                  <a:pt x="1195" y="1141"/>
                </a:lnTo>
                <a:lnTo>
                  <a:pt x="1136" y="1185"/>
                </a:lnTo>
                <a:lnTo>
                  <a:pt x="1015" y="1275"/>
                </a:lnTo>
                <a:lnTo>
                  <a:pt x="894" y="1363"/>
                </a:lnTo>
                <a:lnTo>
                  <a:pt x="837" y="1407"/>
                </a:lnTo>
                <a:lnTo>
                  <a:pt x="783" y="1450"/>
                </a:lnTo>
                <a:lnTo>
                  <a:pt x="734" y="1491"/>
                </a:lnTo>
                <a:lnTo>
                  <a:pt x="710" y="1511"/>
                </a:lnTo>
                <a:lnTo>
                  <a:pt x="690" y="1530"/>
                </a:lnTo>
                <a:lnTo>
                  <a:pt x="667" y="1554"/>
                </a:lnTo>
                <a:lnTo>
                  <a:pt x="644" y="1579"/>
                </a:lnTo>
                <a:lnTo>
                  <a:pt x="621" y="1608"/>
                </a:lnTo>
                <a:lnTo>
                  <a:pt x="596" y="1638"/>
                </a:lnTo>
                <a:lnTo>
                  <a:pt x="572" y="1673"/>
                </a:lnTo>
                <a:lnTo>
                  <a:pt x="547" y="1709"/>
                </a:lnTo>
                <a:lnTo>
                  <a:pt x="522" y="1747"/>
                </a:lnTo>
                <a:lnTo>
                  <a:pt x="496" y="1788"/>
                </a:lnTo>
                <a:lnTo>
                  <a:pt x="471" y="1832"/>
                </a:lnTo>
                <a:lnTo>
                  <a:pt x="445" y="1877"/>
                </a:lnTo>
                <a:lnTo>
                  <a:pt x="420" y="1923"/>
                </a:lnTo>
                <a:lnTo>
                  <a:pt x="394" y="1973"/>
                </a:lnTo>
                <a:lnTo>
                  <a:pt x="369" y="2023"/>
                </a:lnTo>
                <a:lnTo>
                  <a:pt x="344" y="2076"/>
                </a:lnTo>
                <a:lnTo>
                  <a:pt x="320" y="2130"/>
                </a:lnTo>
                <a:lnTo>
                  <a:pt x="296" y="2185"/>
                </a:lnTo>
                <a:lnTo>
                  <a:pt x="271" y="2242"/>
                </a:lnTo>
                <a:lnTo>
                  <a:pt x="248" y="2300"/>
                </a:lnTo>
                <a:lnTo>
                  <a:pt x="225" y="2359"/>
                </a:lnTo>
                <a:lnTo>
                  <a:pt x="203" y="2421"/>
                </a:lnTo>
                <a:lnTo>
                  <a:pt x="183" y="2482"/>
                </a:lnTo>
                <a:lnTo>
                  <a:pt x="161" y="2544"/>
                </a:lnTo>
                <a:lnTo>
                  <a:pt x="142" y="2606"/>
                </a:lnTo>
                <a:lnTo>
                  <a:pt x="123" y="2670"/>
                </a:lnTo>
                <a:lnTo>
                  <a:pt x="106" y="2734"/>
                </a:lnTo>
                <a:lnTo>
                  <a:pt x="89" y="2798"/>
                </a:lnTo>
                <a:lnTo>
                  <a:pt x="74" y="2863"/>
                </a:lnTo>
                <a:lnTo>
                  <a:pt x="60" y="2928"/>
                </a:lnTo>
                <a:lnTo>
                  <a:pt x="47" y="2993"/>
                </a:lnTo>
                <a:lnTo>
                  <a:pt x="36" y="3058"/>
                </a:lnTo>
                <a:lnTo>
                  <a:pt x="26" y="3123"/>
                </a:lnTo>
                <a:lnTo>
                  <a:pt x="17" y="3189"/>
                </a:lnTo>
                <a:lnTo>
                  <a:pt x="10" y="3253"/>
                </a:lnTo>
                <a:lnTo>
                  <a:pt x="5" y="3317"/>
                </a:lnTo>
                <a:lnTo>
                  <a:pt x="2" y="3380"/>
                </a:lnTo>
                <a:lnTo>
                  <a:pt x="0" y="3443"/>
                </a:lnTo>
                <a:lnTo>
                  <a:pt x="1" y="3506"/>
                </a:lnTo>
                <a:lnTo>
                  <a:pt x="3" y="3567"/>
                </a:lnTo>
                <a:lnTo>
                  <a:pt x="7" y="3629"/>
                </a:lnTo>
                <a:lnTo>
                  <a:pt x="14" y="3688"/>
                </a:lnTo>
                <a:lnTo>
                  <a:pt x="23" y="3747"/>
                </a:lnTo>
                <a:lnTo>
                  <a:pt x="28" y="3775"/>
                </a:lnTo>
                <a:lnTo>
                  <a:pt x="34" y="3804"/>
                </a:lnTo>
                <a:lnTo>
                  <a:pt x="40" y="3832"/>
                </a:lnTo>
                <a:lnTo>
                  <a:pt x="47" y="3860"/>
                </a:lnTo>
                <a:lnTo>
                  <a:pt x="54" y="3887"/>
                </a:lnTo>
                <a:lnTo>
                  <a:pt x="62" y="3915"/>
                </a:lnTo>
                <a:lnTo>
                  <a:pt x="71" y="3941"/>
                </a:lnTo>
                <a:lnTo>
                  <a:pt x="81" y="3968"/>
                </a:lnTo>
                <a:lnTo>
                  <a:pt x="91" y="3993"/>
                </a:lnTo>
                <a:lnTo>
                  <a:pt x="102" y="4019"/>
                </a:lnTo>
                <a:lnTo>
                  <a:pt x="113" y="4044"/>
                </a:lnTo>
                <a:lnTo>
                  <a:pt x="124" y="4069"/>
                </a:lnTo>
                <a:lnTo>
                  <a:pt x="138" y="4093"/>
                </a:lnTo>
                <a:lnTo>
                  <a:pt x="151" y="4116"/>
                </a:lnTo>
                <a:lnTo>
                  <a:pt x="165" y="4140"/>
                </a:lnTo>
                <a:lnTo>
                  <a:pt x="179" y="4162"/>
                </a:lnTo>
                <a:lnTo>
                  <a:pt x="195" y="4185"/>
                </a:lnTo>
                <a:lnTo>
                  <a:pt x="211" y="4206"/>
                </a:lnTo>
                <a:lnTo>
                  <a:pt x="228" y="4227"/>
                </a:lnTo>
                <a:lnTo>
                  <a:pt x="246" y="4248"/>
                </a:lnTo>
                <a:lnTo>
                  <a:pt x="264" y="4268"/>
                </a:lnTo>
                <a:lnTo>
                  <a:pt x="283" y="4288"/>
                </a:lnTo>
                <a:lnTo>
                  <a:pt x="303" y="4307"/>
                </a:lnTo>
                <a:lnTo>
                  <a:pt x="324" y="4325"/>
                </a:lnTo>
                <a:lnTo>
                  <a:pt x="346" y="4343"/>
                </a:lnTo>
                <a:lnTo>
                  <a:pt x="367" y="4360"/>
                </a:lnTo>
                <a:lnTo>
                  <a:pt x="390" y="4376"/>
                </a:lnTo>
                <a:lnTo>
                  <a:pt x="414" y="4391"/>
                </a:lnTo>
                <a:lnTo>
                  <a:pt x="439" y="4407"/>
                </a:lnTo>
                <a:lnTo>
                  <a:pt x="465" y="4421"/>
                </a:lnTo>
                <a:lnTo>
                  <a:pt x="490" y="4435"/>
                </a:lnTo>
                <a:lnTo>
                  <a:pt x="518" y="4449"/>
                </a:lnTo>
                <a:lnTo>
                  <a:pt x="545" y="4461"/>
                </a:lnTo>
                <a:lnTo>
                  <a:pt x="575" y="4472"/>
                </a:lnTo>
                <a:lnTo>
                  <a:pt x="604" y="4483"/>
                </a:lnTo>
                <a:lnTo>
                  <a:pt x="635" y="4493"/>
                </a:lnTo>
                <a:lnTo>
                  <a:pt x="666" y="4503"/>
                </a:lnTo>
                <a:lnTo>
                  <a:pt x="699" y="4511"/>
                </a:lnTo>
                <a:lnTo>
                  <a:pt x="732" y="4519"/>
                </a:lnTo>
                <a:lnTo>
                  <a:pt x="766" y="4526"/>
                </a:lnTo>
                <a:lnTo>
                  <a:pt x="801" y="4532"/>
                </a:lnTo>
                <a:lnTo>
                  <a:pt x="838" y="4537"/>
                </a:lnTo>
                <a:lnTo>
                  <a:pt x="874" y="4541"/>
                </a:lnTo>
                <a:lnTo>
                  <a:pt x="912" y="4545"/>
                </a:lnTo>
                <a:lnTo>
                  <a:pt x="952" y="4548"/>
                </a:lnTo>
                <a:lnTo>
                  <a:pt x="991" y="4549"/>
                </a:lnTo>
                <a:lnTo>
                  <a:pt x="1475" y="4566"/>
                </a:lnTo>
                <a:lnTo>
                  <a:pt x="1751" y="4575"/>
                </a:lnTo>
                <a:lnTo>
                  <a:pt x="1876" y="4578"/>
                </a:lnTo>
                <a:lnTo>
                  <a:pt x="1904" y="4578"/>
                </a:lnTo>
                <a:lnTo>
                  <a:pt x="1933" y="4578"/>
                </a:lnTo>
                <a:lnTo>
                  <a:pt x="2057" y="4575"/>
                </a:lnTo>
                <a:lnTo>
                  <a:pt x="2333" y="4566"/>
                </a:lnTo>
                <a:lnTo>
                  <a:pt x="2817" y="4549"/>
                </a:lnTo>
                <a:lnTo>
                  <a:pt x="2857" y="4548"/>
                </a:lnTo>
                <a:lnTo>
                  <a:pt x="2896" y="4545"/>
                </a:lnTo>
                <a:lnTo>
                  <a:pt x="2934" y="4541"/>
                </a:lnTo>
                <a:lnTo>
                  <a:pt x="2971" y="4537"/>
                </a:lnTo>
                <a:lnTo>
                  <a:pt x="3007" y="4532"/>
                </a:lnTo>
                <a:lnTo>
                  <a:pt x="3042" y="4526"/>
                </a:lnTo>
                <a:lnTo>
                  <a:pt x="3077" y="4519"/>
                </a:lnTo>
                <a:lnTo>
                  <a:pt x="3109" y="4511"/>
                </a:lnTo>
                <a:lnTo>
                  <a:pt x="3142" y="4503"/>
                </a:lnTo>
                <a:lnTo>
                  <a:pt x="3173" y="4493"/>
                </a:lnTo>
                <a:lnTo>
                  <a:pt x="3204" y="4483"/>
                </a:lnTo>
                <a:lnTo>
                  <a:pt x="3234" y="4472"/>
                </a:lnTo>
                <a:lnTo>
                  <a:pt x="3263" y="4461"/>
                </a:lnTo>
                <a:lnTo>
                  <a:pt x="3291" y="4449"/>
                </a:lnTo>
                <a:lnTo>
                  <a:pt x="3318" y="4435"/>
                </a:lnTo>
                <a:lnTo>
                  <a:pt x="3345" y="4421"/>
                </a:lnTo>
                <a:lnTo>
                  <a:pt x="3369" y="4407"/>
                </a:lnTo>
                <a:lnTo>
                  <a:pt x="3394" y="4391"/>
                </a:lnTo>
                <a:lnTo>
                  <a:pt x="3418" y="4376"/>
                </a:lnTo>
                <a:lnTo>
                  <a:pt x="3441" y="4360"/>
                </a:lnTo>
                <a:lnTo>
                  <a:pt x="3463" y="4343"/>
                </a:lnTo>
                <a:lnTo>
                  <a:pt x="3484" y="4325"/>
                </a:lnTo>
                <a:lnTo>
                  <a:pt x="3506" y="4307"/>
                </a:lnTo>
                <a:lnTo>
                  <a:pt x="3525" y="4288"/>
                </a:lnTo>
                <a:lnTo>
                  <a:pt x="3544" y="4268"/>
                </a:lnTo>
                <a:lnTo>
                  <a:pt x="3563" y="4248"/>
                </a:lnTo>
                <a:lnTo>
                  <a:pt x="3580" y="4227"/>
                </a:lnTo>
                <a:lnTo>
                  <a:pt x="3597" y="4206"/>
                </a:lnTo>
                <a:lnTo>
                  <a:pt x="3614" y="4185"/>
                </a:lnTo>
                <a:lnTo>
                  <a:pt x="3629" y="4162"/>
                </a:lnTo>
                <a:lnTo>
                  <a:pt x="3643" y="4140"/>
                </a:lnTo>
                <a:lnTo>
                  <a:pt x="3657" y="4116"/>
                </a:lnTo>
                <a:lnTo>
                  <a:pt x="3671" y="4093"/>
                </a:lnTo>
                <a:lnTo>
                  <a:pt x="3684" y="4069"/>
                </a:lnTo>
                <a:lnTo>
                  <a:pt x="3695" y="4044"/>
                </a:lnTo>
                <a:lnTo>
                  <a:pt x="3706" y="4019"/>
                </a:lnTo>
                <a:lnTo>
                  <a:pt x="3717" y="3993"/>
                </a:lnTo>
                <a:lnTo>
                  <a:pt x="3728" y="3968"/>
                </a:lnTo>
                <a:lnTo>
                  <a:pt x="3737" y="3941"/>
                </a:lnTo>
                <a:lnTo>
                  <a:pt x="3746" y="3915"/>
                </a:lnTo>
                <a:lnTo>
                  <a:pt x="3754" y="3887"/>
                </a:lnTo>
                <a:lnTo>
                  <a:pt x="3761" y="3860"/>
                </a:lnTo>
                <a:lnTo>
                  <a:pt x="3768" y="3832"/>
                </a:lnTo>
                <a:lnTo>
                  <a:pt x="3774" y="3804"/>
                </a:lnTo>
                <a:lnTo>
                  <a:pt x="3781" y="3775"/>
                </a:lnTo>
                <a:lnTo>
                  <a:pt x="3786" y="3747"/>
                </a:lnTo>
                <a:lnTo>
                  <a:pt x="3794" y="3688"/>
                </a:lnTo>
                <a:lnTo>
                  <a:pt x="3801" y="3629"/>
                </a:lnTo>
                <a:lnTo>
                  <a:pt x="3805" y="3567"/>
                </a:lnTo>
                <a:lnTo>
                  <a:pt x="3807" y="3506"/>
                </a:lnTo>
                <a:lnTo>
                  <a:pt x="3808" y="3443"/>
                </a:lnTo>
                <a:lnTo>
                  <a:pt x="3806" y="3380"/>
                </a:lnTo>
                <a:lnTo>
                  <a:pt x="3803" y="3317"/>
                </a:lnTo>
                <a:lnTo>
                  <a:pt x="3798" y="3253"/>
                </a:lnTo>
                <a:lnTo>
                  <a:pt x="3791" y="3189"/>
                </a:lnTo>
                <a:lnTo>
                  <a:pt x="3783" y="3123"/>
                </a:lnTo>
                <a:lnTo>
                  <a:pt x="3772" y="3058"/>
                </a:lnTo>
                <a:lnTo>
                  <a:pt x="3761" y="2993"/>
                </a:lnTo>
                <a:lnTo>
                  <a:pt x="3749" y="2928"/>
                </a:lnTo>
                <a:lnTo>
                  <a:pt x="3735" y="2863"/>
                </a:lnTo>
                <a:lnTo>
                  <a:pt x="3719" y="2798"/>
                </a:lnTo>
                <a:lnTo>
                  <a:pt x="3702" y="2734"/>
                </a:lnTo>
                <a:lnTo>
                  <a:pt x="3685" y="2670"/>
                </a:lnTo>
                <a:lnTo>
                  <a:pt x="3666" y="2606"/>
                </a:lnTo>
                <a:lnTo>
                  <a:pt x="3647" y="2544"/>
                </a:lnTo>
                <a:lnTo>
                  <a:pt x="3626" y="2482"/>
                </a:lnTo>
                <a:lnTo>
                  <a:pt x="3605" y="2421"/>
                </a:lnTo>
                <a:lnTo>
                  <a:pt x="3583" y="2359"/>
                </a:lnTo>
                <a:lnTo>
                  <a:pt x="3561" y="2300"/>
                </a:lnTo>
                <a:lnTo>
                  <a:pt x="3537" y="2242"/>
                </a:lnTo>
                <a:lnTo>
                  <a:pt x="3513" y="2185"/>
                </a:lnTo>
                <a:lnTo>
                  <a:pt x="3488" y="2130"/>
                </a:lnTo>
                <a:lnTo>
                  <a:pt x="3464" y="2076"/>
                </a:lnTo>
                <a:lnTo>
                  <a:pt x="3439" y="2023"/>
                </a:lnTo>
                <a:lnTo>
                  <a:pt x="3414" y="1973"/>
                </a:lnTo>
                <a:lnTo>
                  <a:pt x="3388" y="1923"/>
                </a:lnTo>
                <a:lnTo>
                  <a:pt x="3363" y="1877"/>
                </a:lnTo>
                <a:lnTo>
                  <a:pt x="3337" y="1832"/>
                </a:lnTo>
                <a:lnTo>
                  <a:pt x="3312" y="1788"/>
                </a:lnTo>
                <a:lnTo>
                  <a:pt x="3287" y="1747"/>
                </a:lnTo>
                <a:lnTo>
                  <a:pt x="3261" y="1709"/>
                </a:lnTo>
                <a:lnTo>
                  <a:pt x="3237" y="1673"/>
                </a:lnTo>
                <a:lnTo>
                  <a:pt x="3212" y="1638"/>
                </a:lnTo>
                <a:lnTo>
                  <a:pt x="3188" y="1608"/>
                </a:lnTo>
                <a:lnTo>
                  <a:pt x="3164" y="1579"/>
                </a:lnTo>
                <a:lnTo>
                  <a:pt x="3141" y="1554"/>
                </a:lnTo>
                <a:lnTo>
                  <a:pt x="3118" y="1530"/>
                </a:lnTo>
                <a:close/>
                <a:moveTo>
                  <a:pt x="2672" y="3305"/>
                </a:moveTo>
                <a:lnTo>
                  <a:pt x="2672" y="3305"/>
                </a:lnTo>
                <a:lnTo>
                  <a:pt x="2669" y="3323"/>
                </a:lnTo>
                <a:lnTo>
                  <a:pt x="2667" y="3340"/>
                </a:lnTo>
                <a:lnTo>
                  <a:pt x="2663" y="3359"/>
                </a:lnTo>
                <a:lnTo>
                  <a:pt x="2659" y="3376"/>
                </a:lnTo>
                <a:lnTo>
                  <a:pt x="2654" y="3393"/>
                </a:lnTo>
                <a:lnTo>
                  <a:pt x="2649" y="3410"/>
                </a:lnTo>
                <a:lnTo>
                  <a:pt x="2643" y="3427"/>
                </a:lnTo>
                <a:lnTo>
                  <a:pt x="2637" y="3444"/>
                </a:lnTo>
                <a:lnTo>
                  <a:pt x="2629" y="3460"/>
                </a:lnTo>
                <a:lnTo>
                  <a:pt x="2621" y="3477"/>
                </a:lnTo>
                <a:lnTo>
                  <a:pt x="2604" y="3509"/>
                </a:lnTo>
                <a:lnTo>
                  <a:pt x="2584" y="3542"/>
                </a:lnTo>
                <a:lnTo>
                  <a:pt x="2561" y="3574"/>
                </a:lnTo>
                <a:lnTo>
                  <a:pt x="2549" y="3589"/>
                </a:lnTo>
                <a:lnTo>
                  <a:pt x="2537" y="3603"/>
                </a:lnTo>
                <a:lnTo>
                  <a:pt x="2523" y="3617"/>
                </a:lnTo>
                <a:lnTo>
                  <a:pt x="2509" y="3632"/>
                </a:lnTo>
                <a:lnTo>
                  <a:pt x="2495" y="3645"/>
                </a:lnTo>
                <a:lnTo>
                  <a:pt x="2481" y="3658"/>
                </a:lnTo>
                <a:lnTo>
                  <a:pt x="2465" y="3670"/>
                </a:lnTo>
                <a:lnTo>
                  <a:pt x="2449" y="3683"/>
                </a:lnTo>
                <a:lnTo>
                  <a:pt x="2433" y="3695"/>
                </a:lnTo>
                <a:lnTo>
                  <a:pt x="2416" y="3706"/>
                </a:lnTo>
                <a:lnTo>
                  <a:pt x="2398" y="3717"/>
                </a:lnTo>
                <a:lnTo>
                  <a:pt x="2380" y="3727"/>
                </a:lnTo>
                <a:lnTo>
                  <a:pt x="2342" y="3748"/>
                </a:lnTo>
                <a:lnTo>
                  <a:pt x="2302" y="3766"/>
                </a:lnTo>
                <a:lnTo>
                  <a:pt x="2283" y="3774"/>
                </a:lnTo>
                <a:lnTo>
                  <a:pt x="2263" y="3780"/>
                </a:lnTo>
                <a:lnTo>
                  <a:pt x="2242" y="3785"/>
                </a:lnTo>
                <a:lnTo>
                  <a:pt x="2223" y="3792"/>
                </a:lnTo>
                <a:lnTo>
                  <a:pt x="2210" y="3970"/>
                </a:lnTo>
                <a:lnTo>
                  <a:pt x="2209" y="3979"/>
                </a:lnTo>
                <a:lnTo>
                  <a:pt x="2207" y="3987"/>
                </a:lnTo>
                <a:lnTo>
                  <a:pt x="2204" y="3996"/>
                </a:lnTo>
                <a:lnTo>
                  <a:pt x="2200" y="4004"/>
                </a:lnTo>
                <a:lnTo>
                  <a:pt x="2194" y="4013"/>
                </a:lnTo>
                <a:lnTo>
                  <a:pt x="2188" y="4020"/>
                </a:lnTo>
                <a:lnTo>
                  <a:pt x="2181" y="4027"/>
                </a:lnTo>
                <a:lnTo>
                  <a:pt x="2174" y="4033"/>
                </a:lnTo>
                <a:lnTo>
                  <a:pt x="2166" y="4039"/>
                </a:lnTo>
                <a:lnTo>
                  <a:pt x="2157" y="4045"/>
                </a:lnTo>
                <a:lnTo>
                  <a:pt x="2148" y="4049"/>
                </a:lnTo>
                <a:lnTo>
                  <a:pt x="2137" y="4053"/>
                </a:lnTo>
                <a:lnTo>
                  <a:pt x="2127" y="4056"/>
                </a:lnTo>
                <a:lnTo>
                  <a:pt x="2117" y="4059"/>
                </a:lnTo>
                <a:lnTo>
                  <a:pt x="2106" y="4060"/>
                </a:lnTo>
                <a:lnTo>
                  <a:pt x="2095" y="4061"/>
                </a:lnTo>
                <a:lnTo>
                  <a:pt x="2083" y="4061"/>
                </a:lnTo>
                <a:lnTo>
                  <a:pt x="2072" y="4060"/>
                </a:lnTo>
                <a:lnTo>
                  <a:pt x="2061" y="4058"/>
                </a:lnTo>
                <a:lnTo>
                  <a:pt x="2052" y="4055"/>
                </a:lnTo>
                <a:lnTo>
                  <a:pt x="2042" y="4052"/>
                </a:lnTo>
                <a:lnTo>
                  <a:pt x="2032" y="4048"/>
                </a:lnTo>
                <a:lnTo>
                  <a:pt x="2024" y="4043"/>
                </a:lnTo>
                <a:lnTo>
                  <a:pt x="2016" y="4038"/>
                </a:lnTo>
                <a:lnTo>
                  <a:pt x="2009" y="4032"/>
                </a:lnTo>
                <a:lnTo>
                  <a:pt x="2003" y="4025"/>
                </a:lnTo>
                <a:lnTo>
                  <a:pt x="1998" y="4018"/>
                </a:lnTo>
                <a:lnTo>
                  <a:pt x="1993" y="4011"/>
                </a:lnTo>
                <a:lnTo>
                  <a:pt x="1990" y="4002"/>
                </a:lnTo>
                <a:lnTo>
                  <a:pt x="1987" y="3993"/>
                </a:lnTo>
                <a:lnTo>
                  <a:pt x="1986" y="3985"/>
                </a:lnTo>
                <a:lnTo>
                  <a:pt x="1985" y="3976"/>
                </a:lnTo>
                <a:lnTo>
                  <a:pt x="1987" y="3833"/>
                </a:lnTo>
                <a:lnTo>
                  <a:pt x="1973" y="3834"/>
                </a:lnTo>
                <a:lnTo>
                  <a:pt x="1960" y="3835"/>
                </a:lnTo>
                <a:lnTo>
                  <a:pt x="1946" y="3836"/>
                </a:lnTo>
                <a:lnTo>
                  <a:pt x="1932" y="3837"/>
                </a:lnTo>
                <a:lnTo>
                  <a:pt x="1906" y="3836"/>
                </a:lnTo>
                <a:lnTo>
                  <a:pt x="1882" y="3835"/>
                </a:lnTo>
                <a:lnTo>
                  <a:pt x="1834" y="3832"/>
                </a:lnTo>
                <a:lnTo>
                  <a:pt x="1838" y="3976"/>
                </a:lnTo>
                <a:lnTo>
                  <a:pt x="1837" y="3985"/>
                </a:lnTo>
                <a:lnTo>
                  <a:pt x="1836" y="3993"/>
                </a:lnTo>
                <a:lnTo>
                  <a:pt x="1833" y="4001"/>
                </a:lnTo>
                <a:lnTo>
                  <a:pt x="1830" y="4010"/>
                </a:lnTo>
                <a:lnTo>
                  <a:pt x="1825" y="4017"/>
                </a:lnTo>
                <a:lnTo>
                  <a:pt x="1820" y="4024"/>
                </a:lnTo>
                <a:lnTo>
                  <a:pt x="1813" y="4031"/>
                </a:lnTo>
                <a:lnTo>
                  <a:pt x="1806" y="4037"/>
                </a:lnTo>
                <a:lnTo>
                  <a:pt x="1798" y="4042"/>
                </a:lnTo>
                <a:lnTo>
                  <a:pt x="1790" y="4047"/>
                </a:lnTo>
                <a:lnTo>
                  <a:pt x="1781" y="4051"/>
                </a:lnTo>
                <a:lnTo>
                  <a:pt x="1772" y="4054"/>
                </a:lnTo>
                <a:lnTo>
                  <a:pt x="1762" y="4057"/>
                </a:lnTo>
                <a:lnTo>
                  <a:pt x="1750" y="4059"/>
                </a:lnTo>
                <a:lnTo>
                  <a:pt x="1740" y="4060"/>
                </a:lnTo>
                <a:lnTo>
                  <a:pt x="1729" y="4060"/>
                </a:lnTo>
                <a:lnTo>
                  <a:pt x="1718" y="4059"/>
                </a:lnTo>
                <a:lnTo>
                  <a:pt x="1706" y="4058"/>
                </a:lnTo>
                <a:lnTo>
                  <a:pt x="1695" y="4055"/>
                </a:lnTo>
                <a:lnTo>
                  <a:pt x="1685" y="4052"/>
                </a:lnTo>
                <a:lnTo>
                  <a:pt x="1675" y="4048"/>
                </a:lnTo>
                <a:lnTo>
                  <a:pt x="1666" y="4043"/>
                </a:lnTo>
                <a:lnTo>
                  <a:pt x="1658" y="4038"/>
                </a:lnTo>
                <a:lnTo>
                  <a:pt x="1649" y="4032"/>
                </a:lnTo>
                <a:lnTo>
                  <a:pt x="1641" y="4026"/>
                </a:lnTo>
                <a:lnTo>
                  <a:pt x="1635" y="4019"/>
                </a:lnTo>
                <a:lnTo>
                  <a:pt x="1629" y="4011"/>
                </a:lnTo>
                <a:lnTo>
                  <a:pt x="1624" y="4002"/>
                </a:lnTo>
                <a:lnTo>
                  <a:pt x="1620" y="3994"/>
                </a:lnTo>
                <a:lnTo>
                  <a:pt x="1617" y="3986"/>
                </a:lnTo>
                <a:lnTo>
                  <a:pt x="1614" y="3977"/>
                </a:lnTo>
                <a:lnTo>
                  <a:pt x="1613" y="3968"/>
                </a:lnTo>
                <a:lnTo>
                  <a:pt x="1600" y="3789"/>
                </a:lnTo>
                <a:lnTo>
                  <a:pt x="1573" y="3780"/>
                </a:lnTo>
                <a:lnTo>
                  <a:pt x="1547" y="3770"/>
                </a:lnTo>
                <a:lnTo>
                  <a:pt x="1521" y="3760"/>
                </a:lnTo>
                <a:lnTo>
                  <a:pt x="1498" y="3749"/>
                </a:lnTo>
                <a:lnTo>
                  <a:pt x="1474" y="3737"/>
                </a:lnTo>
                <a:lnTo>
                  <a:pt x="1452" y="3724"/>
                </a:lnTo>
                <a:lnTo>
                  <a:pt x="1429" y="3711"/>
                </a:lnTo>
                <a:lnTo>
                  <a:pt x="1409" y="3697"/>
                </a:lnTo>
                <a:lnTo>
                  <a:pt x="1387" y="3678"/>
                </a:lnTo>
                <a:lnTo>
                  <a:pt x="1365" y="3659"/>
                </a:lnTo>
                <a:lnTo>
                  <a:pt x="1345" y="3639"/>
                </a:lnTo>
                <a:lnTo>
                  <a:pt x="1324" y="3616"/>
                </a:lnTo>
                <a:lnTo>
                  <a:pt x="1305" y="3594"/>
                </a:lnTo>
                <a:lnTo>
                  <a:pt x="1287" y="3569"/>
                </a:lnTo>
                <a:lnTo>
                  <a:pt x="1269" y="3544"/>
                </a:lnTo>
                <a:lnTo>
                  <a:pt x="1252" y="3518"/>
                </a:lnTo>
                <a:lnTo>
                  <a:pt x="1237" y="3489"/>
                </a:lnTo>
                <a:lnTo>
                  <a:pt x="1222" y="3460"/>
                </a:lnTo>
                <a:lnTo>
                  <a:pt x="1207" y="3432"/>
                </a:lnTo>
                <a:lnTo>
                  <a:pt x="1194" y="3401"/>
                </a:lnTo>
                <a:lnTo>
                  <a:pt x="1182" y="3370"/>
                </a:lnTo>
                <a:lnTo>
                  <a:pt x="1170" y="3338"/>
                </a:lnTo>
                <a:lnTo>
                  <a:pt x="1159" y="3306"/>
                </a:lnTo>
                <a:lnTo>
                  <a:pt x="1149" y="3272"/>
                </a:lnTo>
                <a:lnTo>
                  <a:pt x="1148" y="3258"/>
                </a:lnTo>
                <a:lnTo>
                  <a:pt x="1149" y="3244"/>
                </a:lnTo>
                <a:lnTo>
                  <a:pt x="1151" y="3230"/>
                </a:lnTo>
                <a:lnTo>
                  <a:pt x="1154" y="3217"/>
                </a:lnTo>
                <a:lnTo>
                  <a:pt x="1158" y="3205"/>
                </a:lnTo>
                <a:lnTo>
                  <a:pt x="1165" y="3194"/>
                </a:lnTo>
                <a:lnTo>
                  <a:pt x="1172" y="3183"/>
                </a:lnTo>
                <a:lnTo>
                  <a:pt x="1179" y="3173"/>
                </a:lnTo>
                <a:lnTo>
                  <a:pt x="1188" y="3165"/>
                </a:lnTo>
                <a:lnTo>
                  <a:pt x="1197" y="3157"/>
                </a:lnTo>
                <a:lnTo>
                  <a:pt x="1208" y="3151"/>
                </a:lnTo>
                <a:lnTo>
                  <a:pt x="1220" y="3146"/>
                </a:lnTo>
                <a:lnTo>
                  <a:pt x="1232" y="3142"/>
                </a:lnTo>
                <a:lnTo>
                  <a:pt x="1245" y="3140"/>
                </a:lnTo>
                <a:lnTo>
                  <a:pt x="1258" y="3139"/>
                </a:lnTo>
                <a:lnTo>
                  <a:pt x="1273" y="3139"/>
                </a:lnTo>
                <a:lnTo>
                  <a:pt x="1288" y="3141"/>
                </a:lnTo>
                <a:lnTo>
                  <a:pt x="1302" y="3145"/>
                </a:lnTo>
                <a:lnTo>
                  <a:pt x="1316" y="3149"/>
                </a:lnTo>
                <a:lnTo>
                  <a:pt x="1330" y="3155"/>
                </a:lnTo>
                <a:lnTo>
                  <a:pt x="1343" y="3163"/>
                </a:lnTo>
                <a:lnTo>
                  <a:pt x="1355" y="3171"/>
                </a:lnTo>
                <a:lnTo>
                  <a:pt x="1367" y="3181"/>
                </a:lnTo>
                <a:lnTo>
                  <a:pt x="1378" y="3192"/>
                </a:lnTo>
                <a:lnTo>
                  <a:pt x="1389" y="3203"/>
                </a:lnTo>
                <a:lnTo>
                  <a:pt x="1398" y="3215"/>
                </a:lnTo>
                <a:lnTo>
                  <a:pt x="1407" y="3228"/>
                </a:lnTo>
                <a:lnTo>
                  <a:pt x="1414" y="3243"/>
                </a:lnTo>
                <a:lnTo>
                  <a:pt x="1420" y="3256"/>
                </a:lnTo>
                <a:lnTo>
                  <a:pt x="1424" y="3271"/>
                </a:lnTo>
                <a:lnTo>
                  <a:pt x="1428" y="3286"/>
                </a:lnTo>
                <a:lnTo>
                  <a:pt x="1430" y="3302"/>
                </a:lnTo>
                <a:lnTo>
                  <a:pt x="1436" y="3321"/>
                </a:lnTo>
                <a:lnTo>
                  <a:pt x="1441" y="3339"/>
                </a:lnTo>
                <a:lnTo>
                  <a:pt x="1447" y="3358"/>
                </a:lnTo>
                <a:lnTo>
                  <a:pt x="1454" y="3375"/>
                </a:lnTo>
                <a:lnTo>
                  <a:pt x="1461" y="3391"/>
                </a:lnTo>
                <a:lnTo>
                  <a:pt x="1469" y="3407"/>
                </a:lnTo>
                <a:lnTo>
                  <a:pt x="1477" y="3421"/>
                </a:lnTo>
                <a:lnTo>
                  <a:pt x="1486" y="3435"/>
                </a:lnTo>
                <a:lnTo>
                  <a:pt x="1496" y="3449"/>
                </a:lnTo>
                <a:lnTo>
                  <a:pt x="1506" y="3463"/>
                </a:lnTo>
                <a:lnTo>
                  <a:pt x="1516" y="3475"/>
                </a:lnTo>
                <a:lnTo>
                  <a:pt x="1527" y="3487"/>
                </a:lnTo>
                <a:lnTo>
                  <a:pt x="1538" y="3499"/>
                </a:lnTo>
                <a:lnTo>
                  <a:pt x="1551" y="3510"/>
                </a:lnTo>
                <a:lnTo>
                  <a:pt x="1577" y="3533"/>
                </a:lnTo>
                <a:lnTo>
                  <a:pt x="1542" y="2990"/>
                </a:lnTo>
                <a:lnTo>
                  <a:pt x="1507" y="2977"/>
                </a:lnTo>
                <a:lnTo>
                  <a:pt x="1474" y="2962"/>
                </a:lnTo>
                <a:lnTo>
                  <a:pt x="1446" y="2949"/>
                </a:lnTo>
                <a:lnTo>
                  <a:pt x="1420" y="2937"/>
                </a:lnTo>
                <a:lnTo>
                  <a:pt x="1389" y="2918"/>
                </a:lnTo>
                <a:lnTo>
                  <a:pt x="1359" y="2897"/>
                </a:lnTo>
                <a:lnTo>
                  <a:pt x="1345" y="2886"/>
                </a:lnTo>
                <a:lnTo>
                  <a:pt x="1332" y="2875"/>
                </a:lnTo>
                <a:lnTo>
                  <a:pt x="1318" y="2864"/>
                </a:lnTo>
                <a:lnTo>
                  <a:pt x="1306" y="2852"/>
                </a:lnTo>
                <a:lnTo>
                  <a:pt x="1294" y="2840"/>
                </a:lnTo>
                <a:lnTo>
                  <a:pt x="1283" y="2827"/>
                </a:lnTo>
                <a:lnTo>
                  <a:pt x="1273" y="2815"/>
                </a:lnTo>
                <a:lnTo>
                  <a:pt x="1262" y="2801"/>
                </a:lnTo>
                <a:lnTo>
                  <a:pt x="1252" y="2787"/>
                </a:lnTo>
                <a:lnTo>
                  <a:pt x="1243" y="2774"/>
                </a:lnTo>
                <a:lnTo>
                  <a:pt x="1235" y="2760"/>
                </a:lnTo>
                <a:lnTo>
                  <a:pt x="1227" y="2744"/>
                </a:lnTo>
                <a:lnTo>
                  <a:pt x="1212" y="2715"/>
                </a:lnTo>
                <a:lnTo>
                  <a:pt x="1200" y="2684"/>
                </a:lnTo>
                <a:lnTo>
                  <a:pt x="1190" y="2654"/>
                </a:lnTo>
                <a:lnTo>
                  <a:pt x="1182" y="2622"/>
                </a:lnTo>
                <a:lnTo>
                  <a:pt x="1177" y="2590"/>
                </a:lnTo>
                <a:lnTo>
                  <a:pt x="1173" y="2557"/>
                </a:lnTo>
                <a:lnTo>
                  <a:pt x="1172" y="2523"/>
                </a:lnTo>
                <a:lnTo>
                  <a:pt x="1173" y="2490"/>
                </a:lnTo>
                <a:lnTo>
                  <a:pt x="1175" y="2458"/>
                </a:lnTo>
                <a:lnTo>
                  <a:pt x="1179" y="2429"/>
                </a:lnTo>
                <a:lnTo>
                  <a:pt x="1185" y="2399"/>
                </a:lnTo>
                <a:lnTo>
                  <a:pt x="1192" y="2370"/>
                </a:lnTo>
                <a:lnTo>
                  <a:pt x="1201" y="2341"/>
                </a:lnTo>
                <a:lnTo>
                  <a:pt x="1212" y="2314"/>
                </a:lnTo>
                <a:lnTo>
                  <a:pt x="1225" y="2286"/>
                </a:lnTo>
                <a:lnTo>
                  <a:pt x="1239" y="2260"/>
                </a:lnTo>
                <a:lnTo>
                  <a:pt x="1254" y="2234"/>
                </a:lnTo>
                <a:lnTo>
                  <a:pt x="1270" y="2209"/>
                </a:lnTo>
                <a:lnTo>
                  <a:pt x="1289" y="2185"/>
                </a:lnTo>
                <a:lnTo>
                  <a:pt x="1308" y="2163"/>
                </a:lnTo>
                <a:lnTo>
                  <a:pt x="1329" y="2140"/>
                </a:lnTo>
                <a:lnTo>
                  <a:pt x="1350" y="2120"/>
                </a:lnTo>
                <a:lnTo>
                  <a:pt x="1372" y="2101"/>
                </a:lnTo>
                <a:lnTo>
                  <a:pt x="1396" y="2082"/>
                </a:lnTo>
                <a:lnTo>
                  <a:pt x="1413" y="2069"/>
                </a:lnTo>
                <a:lnTo>
                  <a:pt x="1432" y="2058"/>
                </a:lnTo>
                <a:lnTo>
                  <a:pt x="1453" y="2046"/>
                </a:lnTo>
                <a:lnTo>
                  <a:pt x="1474" y="2034"/>
                </a:lnTo>
                <a:lnTo>
                  <a:pt x="1498" y="2024"/>
                </a:lnTo>
                <a:lnTo>
                  <a:pt x="1521" y="2013"/>
                </a:lnTo>
                <a:lnTo>
                  <a:pt x="1547" y="2003"/>
                </a:lnTo>
                <a:lnTo>
                  <a:pt x="1574" y="1993"/>
                </a:lnTo>
                <a:lnTo>
                  <a:pt x="1590" y="1796"/>
                </a:lnTo>
                <a:lnTo>
                  <a:pt x="1592" y="1786"/>
                </a:lnTo>
                <a:lnTo>
                  <a:pt x="1594" y="1777"/>
                </a:lnTo>
                <a:lnTo>
                  <a:pt x="1599" y="1768"/>
                </a:lnTo>
                <a:lnTo>
                  <a:pt x="1603" y="1758"/>
                </a:lnTo>
                <a:lnTo>
                  <a:pt x="1609" y="1749"/>
                </a:lnTo>
                <a:lnTo>
                  <a:pt x="1615" y="1741"/>
                </a:lnTo>
                <a:lnTo>
                  <a:pt x="1622" y="1734"/>
                </a:lnTo>
                <a:lnTo>
                  <a:pt x="1630" y="1727"/>
                </a:lnTo>
                <a:lnTo>
                  <a:pt x="1639" y="1720"/>
                </a:lnTo>
                <a:lnTo>
                  <a:pt x="1648" y="1714"/>
                </a:lnTo>
                <a:lnTo>
                  <a:pt x="1659" y="1709"/>
                </a:lnTo>
                <a:lnTo>
                  <a:pt x="1669" y="1704"/>
                </a:lnTo>
                <a:lnTo>
                  <a:pt x="1680" y="1700"/>
                </a:lnTo>
                <a:lnTo>
                  <a:pt x="1691" y="1697"/>
                </a:lnTo>
                <a:lnTo>
                  <a:pt x="1703" y="1695"/>
                </a:lnTo>
                <a:lnTo>
                  <a:pt x="1716" y="1694"/>
                </a:lnTo>
                <a:lnTo>
                  <a:pt x="1727" y="1694"/>
                </a:lnTo>
                <a:lnTo>
                  <a:pt x="1739" y="1695"/>
                </a:lnTo>
                <a:lnTo>
                  <a:pt x="1750" y="1697"/>
                </a:lnTo>
                <a:lnTo>
                  <a:pt x="1760" y="1700"/>
                </a:lnTo>
                <a:lnTo>
                  <a:pt x="1771" y="1703"/>
                </a:lnTo>
                <a:lnTo>
                  <a:pt x="1781" y="1708"/>
                </a:lnTo>
                <a:lnTo>
                  <a:pt x="1789" y="1713"/>
                </a:lnTo>
                <a:lnTo>
                  <a:pt x="1797" y="1719"/>
                </a:lnTo>
                <a:lnTo>
                  <a:pt x="1805" y="1725"/>
                </a:lnTo>
                <a:lnTo>
                  <a:pt x="1811" y="1732"/>
                </a:lnTo>
                <a:lnTo>
                  <a:pt x="1818" y="1740"/>
                </a:lnTo>
                <a:lnTo>
                  <a:pt x="1822" y="1748"/>
                </a:lnTo>
                <a:lnTo>
                  <a:pt x="1826" y="1756"/>
                </a:lnTo>
                <a:lnTo>
                  <a:pt x="1829" y="1766"/>
                </a:lnTo>
                <a:lnTo>
                  <a:pt x="1830" y="1775"/>
                </a:lnTo>
                <a:lnTo>
                  <a:pt x="1831" y="1784"/>
                </a:lnTo>
                <a:lnTo>
                  <a:pt x="1826" y="1944"/>
                </a:lnTo>
                <a:lnTo>
                  <a:pt x="1849" y="1943"/>
                </a:lnTo>
                <a:lnTo>
                  <a:pt x="1861" y="1942"/>
                </a:lnTo>
                <a:lnTo>
                  <a:pt x="1873" y="1941"/>
                </a:lnTo>
                <a:lnTo>
                  <a:pt x="1904" y="1942"/>
                </a:lnTo>
                <a:lnTo>
                  <a:pt x="1934" y="1944"/>
                </a:lnTo>
                <a:lnTo>
                  <a:pt x="1992" y="1949"/>
                </a:lnTo>
                <a:lnTo>
                  <a:pt x="1989" y="1784"/>
                </a:lnTo>
                <a:lnTo>
                  <a:pt x="1990" y="1774"/>
                </a:lnTo>
                <a:lnTo>
                  <a:pt x="1991" y="1765"/>
                </a:lnTo>
                <a:lnTo>
                  <a:pt x="1994" y="1755"/>
                </a:lnTo>
                <a:lnTo>
                  <a:pt x="1998" y="1747"/>
                </a:lnTo>
                <a:lnTo>
                  <a:pt x="2002" y="1739"/>
                </a:lnTo>
                <a:lnTo>
                  <a:pt x="2008" y="1731"/>
                </a:lnTo>
                <a:lnTo>
                  <a:pt x="2015" y="1725"/>
                </a:lnTo>
                <a:lnTo>
                  <a:pt x="2022" y="1718"/>
                </a:lnTo>
                <a:lnTo>
                  <a:pt x="2030" y="1712"/>
                </a:lnTo>
                <a:lnTo>
                  <a:pt x="2040" y="1707"/>
                </a:lnTo>
                <a:lnTo>
                  <a:pt x="2049" y="1702"/>
                </a:lnTo>
                <a:lnTo>
                  <a:pt x="2059" y="1698"/>
                </a:lnTo>
                <a:lnTo>
                  <a:pt x="2070" y="1696"/>
                </a:lnTo>
                <a:lnTo>
                  <a:pt x="2081" y="1694"/>
                </a:lnTo>
                <a:lnTo>
                  <a:pt x="2094" y="1693"/>
                </a:lnTo>
                <a:lnTo>
                  <a:pt x="2105" y="1693"/>
                </a:lnTo>
                <a:lnTo>
                  <a:pt x="2117" y="1694"/>
                </a:lnTo>
                <a:lnTo>
                  <a:pt x="2129" y="1695"/>
                </a:lnTo>
                <a:lnTo>
                  <a:pt x="2140" y="1698"/>
                </a:lnTo>
                <a:lnTo>
                  <a:pt x="2152" y="1702"/>
                </a:lnTo>
                <a:lnTo>
                  <a:pt x="2162" y="1707"/>
                </a:lnTo>
                <a:lnTo>
                  <a:pt x="2172" y="1712"/>
                </a:lnTo>
                <a:lnTo>
                  <a:pt x="2181" y="1718"/>
                </a:lnTo>
                <a:lnTo>
                  <a:pt x="2190" y="1724"/>
                </a:lnTo>
                <a:lnTo>
                  <a:pt x="2199" y="1731"/>
                </a:lnTo>
                <a:lnTo>
                  <a:pt x="2206" y="1739"/>
                </a:lnTo>
                <a:lnTo>
                  <a:pt x="2213" y="1747"/>
                </a:lnTo>
                <a:lnTo>
                  <a:pt x="2218" y="1755"/>
                </a:lnTo>
                <a:lnTo>
                  <a:pt x="2223" y="1765"/>
                </a:lnTo>
                <a:lnTo>
                  <a:pt x="2226" y="1774"/>
                </a:lnTo>
                <a:lnTo>
                  <a:pt x="2229" y="1783"/>
                </a:lnTo>
                <a:lnTo>
                  <a:pt x="2230" y="1793"/>
                </a:lnTo>
                <a:lnTo>
                  <a:pt x="2246" y="2001"/>
                </a:lnTo>
                <a:lnTo>
                  <a:pt x="2256" y="2004"/>
                </a:lnTo>
                <a:lnTo>
                  <a:pt x="2266" y="2007"/>
                </a:lnTo>
                <a:lnTo>
                  <a:pt x="2307" y="2024"/>
                </a:lnTo>
                <a:lnTo>
                  <a:pt x="2344" y="2043"/>
                </a:lnTo>
                <a:lnTo>
                  <a:pt x="2379" y="2063"/>
                </a:lnTo>
                <a:lnTo>
                  <a:pt x="2395" y="2073"/>
                </a:lnTo>
                <a:lnTo>
                  <a:pt x="2411" y="2084"/>
                </a:lnTo>
                <a:lnTo>
                  <a:pt x="2427" y="2096"/>
                </a:lnTo>
                <a:lnTo>
                  <a:pt x="2441" y="2107"/>
                </a:lnTo>
                <a:lnTo>
                  <a:pt x="2454" y="2119"/>
                </a:lnTo>
                <a:lnTo>
                  <a:pt x="2467" y="2130"/>
                </a:lnTo>
                <a:lnTo>
                  <a:pt x="2481" y="2143"/>
                </a:lnTo>
                <a:lnTo>
                  <a:pt x="2493" y="2156"/>
                </a:lnTo>
                <a:lnTo>
                  <a:pt x="2504" y="2169"/>
                </a:lnTo>
                <a:lnTo>
                  <a:pt x="2514" y="2182"/>
                </a:lnTo>
                <a:lnTo>
                  <a:pt x="2525" y="2196"/>
                </a:lnTo>
                <a:lnTo>
                  <a:pt x="2535" y="2211"/>
                </a:lnTo>
                <a:lnTo>
                  <a:pt x="2544" y="2227"/>
                </a:lnTo>
                <a:lnTo>
                  <a:pt x="2553" y="2244"/>
                </a:lnTo>
                <a:lnTo>
                  <a:pt x="2562" y="2262"/>
                </a:lnTo>
                <a:lnTo>
                  <a:pt x="2570" y="2280"/>
                </a:lnTo>
                <a:lnTo>
                  <a:pt x="2587" y="2319"/>
                </a:lnTo>
                <a:lnTo>
                  <a:pt x="2602" y="2359"/>
                </a:lnTo>
                <a:lnTo>
                  <a:pt x="2615" y="2403"/>
                </a:lnTo>
                <a:lnTo>
                  <a:pt x="2626" y="2447"/>
                </a:lnTo>
                <a:lnTo>
                  <a:pt x="2637" y="2493"/>
                </a:lnTo>
                <a:lnTo>
                  <a:pt x="2637" y="2508"/>
                </a:lnTo>
                <a:lnTo>
                  <a:pt x="2636" y="2523"/>
                </a:lnTo>
                <a:lnTo>
                  <a:pt x="2633" y="2539"/>
                </a:lnTo>
                <a:lnTo>
                  <a:pt x="2628" y="2553"/>
                </a:lnTo>
                <a:lnTo>
                  <a:pt x="2623" y="2566"/>
                </a:lnTo>
                <a:lnTo>
                  <a:pt x="2616" y="2578"/>
                </a:lnTo>
                <a:lnTo>
                  <a:pt x="2609" y="2590"/>
                </a:lnTo>
                <a:lnTo>
                  <a:pt x="2600" y="2601"/>
                </a:lnTo>
                <a:lnTo>
                  <a:pt x="2591" y="2611"/>
                </a:lnTo>
                <a:lnTo>
                  <a:pt x="2580" y="2619"/>
                </a:lnTo>
                <a:lnTo>
                  <a:pt x="2568" y="2626"/>
                </a:lnTo>
                <a:lnTo>
                  <a:pt x="2556" y="2632"/>
                </a:lnTo>
                <a:lnTo>
                  <a:pt x="2543" y="2637"/>
                </a:lnTo>
                <a:lnTo>
                  <a:pt x="2529" y="2642"/>
                </a:lnTo>
                <a:lnTo>
                  <a:pt x="2514" y="2644"/>
                </a:lnTo>
                <a:lnTo>
                  <a:pt x="2500" y="2644"/>
                </a:lnTo>
                <a:lnTo>
                  <a:pt x="2485" y="2643"/>
                </a:lnTo>
                <a:lnTo>
                  <a:pt x="2470" y="2640"/>
                </a:lnTo>
                <a:lnTo>
                  <a:pt x="2454" y="2635"/>
                </a:lnTo>
                <a:lnTo>
                  <a:pt x="2440" y="2629"/>
                </a:lnTo>
                <a:lnTo>
                  <a:pt x="2427" y="2622"/>
                </a:lnTo>
                <a:lnTo>
                  <a:pt x="2413" y="2614"/>
                </a:lnTo>
                <a:lnTo>
                  <a:pt x="2401" y="2604"/>
                </a:lnTo>
                <a:lnTo>
                  <a:pt x="2390" y="2594"/>
                </a:lnTo>
                <a:lnTo>
                  <a:pt x="2380" y="2581"/>
                </a:lnTo>
                <a:lnTo>
                  <a:pt x="2371" y="2569"/>
                </a:lnTo>
                <a:lnTo>
                  <a:pt x="2363" y="2555"/>
                </a:lnTo>
                <a:lnTo>
                  <a:pt x="2355" y="2541"/>
                </a:lnTo>
                <a:lnTo>
                  <a:pt x="2349" y="2525"/>
                </a:lnTo>
                <a:lnTo>
                  <a:pt x="2345" y="2510"/>
                </a:lnTo>
                <a:lnTo>
                  <a:pt x="2342" y="2494"/>
                </a:lnTo>
                <a:lnTo>
                  <a:pt x="2341" y="2478"/>
                </a:lnTo>
                <a:lnTo>
                  <a:pt x="2335" y="2453"/>
                </a:lnTo>
                <a:lnTo>
                  <a:pt x="2329" y="2432"/>
                </a:lnTo>
                <a:lnTo>
                  <a:pt x="2321" y="2411"/>
                </a:lnTo>
                <a:lnTo>
                  <a:pt x="2313" y="2392"/>
                </a:lnTo>
                <a:lnTo>
                  <a:pt x="2302" y="2374"/>
                </a:lnTo>
                <a:lnTo>
                  <a:pt x="2291" y="2357"/>
                </a:lnTo>
                <a:lnTo>
                  <a:pt x="2280" y="2341"/>
                </a:lnTo>
                <a:lnTo>
                  <a:pt x="2268" y="2325"/>
                </a:lnTo>
                <a:lnTo>
                  <a:pt x="2278" y="2832"/>
                </a:lnTo>
                <a:lnTo>
                  <a:pt x="2328" y="2847"/>
                </a:lnTo>
                <a:lnTo>
                  <a:pt x="2372" y="2864"/>
                </a:lnTo>
                <a:lnTo>
                  <a:pt x="2409" y="2878"/>
                </a:lnTo>
                <a:lnTo>
                  <a:pt x="2442" y="2891"/>
                </a:lnTo>
                <a:lnTo>
                  <a:pt x="2473" y="2906"/>
                </a:lnTo>
                <a:lnTo>
                  <a:pt x="2501" y="2923"/>
                </a:lnTo>
                <a:lnTo>
                  <a:pt x="2514" y="2932"/>
                </a:lnTo>
                <a:lnTo>
                  <a:pt x="2528" y="2941"/>
                </a:lnTo>
                <a:lnTo>
                  <a:pt x="2540" y="2950"/>
                </a:lnTo>
                <a:lnTo>
                  <a:pt x="2551" y="2960"/>
                </a:lnTo>
                <a:lnTo>
                  <a:pt x="2563" y="2971"/>
                </a:lnTo>
                <a:lnTo>
                  <a:pt x="2573" y="2981"/>
                </a:lnTo>
                <a:lnTo>
                  <a:pt x="2584" y="2992"/>
                </a:lnTo>
                <a:lnTo>
                  <a:pt x="2594" y="3003"/>
                </a:lnTo>
                <a:lnTo>
                  <a:pt x="2603" y="3015"/>
                </a:lnTo>
                <a:lnTo>
                  <a:pt x="2612" y="3028"/>
                </a:lnTo>
                <a:lnTo>
                  <a:pt x="2620" y="3040"/>
                </a:lnTo>
                <a:lnTo>
                  <a:pt x="2628" y="3053"/>
                </a:lnTo>
                <a:lnTo>
                  <a:pt x="2636" y="3066"/>
                </a:lnTo>
                <a:lnTo>
                  <a:pt x="2642" y="3080"/>
                </a:lnTo>
                <a:lnTo>
                  <a:pt x="2648" y="3094"/>
                </a:lnTo>
                <a:lnTo>
                  <a:pt x="2653" y="3108"/>
                </a:lnTo>
                <a:lnTo>
                  <a:pt x="2658" y="3122"/>
                </a:lnTo>
                <a:lnTo>
                  <a:pt x="2662" y="3138"/>
                </a:lnTo>
                <a:lnTo>
                  <a:pt x="2666" y="3153"/>
                </a:lnTo>
                <a:lnTo>
                  <a:pt x="2669" y="3168"/>
                </a:lnTo>
                <a:lnTo>
                  <a:pt x="2671" y="3184"/>
                </a:lnTo>
                <a:lnTo>
                  <a:pt x="2673" y="3201"/>
                </a:lnTo>
                <a:lnTo>
                  <a:pt x="2675" y="3234"/>
                </a:lnTo>
                <a:lnTo>
                  <a:pt x="2674" y="3269"/>
                </a:lnTo>
                <a:lnTo>
                  <a:pt x="2672" y="3305"/>
                </a:lnTo>
                <a:close/>
                <a:moveTo>
                  <a:pt x="2291" y="3213"/>
                </a:moveTo>
                <a:lnTo>
                  <a:pt x="2291" y="3213"/>
                </a:lnTo>
                <a:lnTo>
                  <a:pt x="2285" y="3210"/>
                </a:lnTo>
                <a:lnTo>
                  <a:pt x="2279" y="3207"/>
                </a:lnTo>
                <a:lnTo>
                  <a:pt x="2266" y="3202"/>
                </a:lnTo>
                <a:lnTo>
                  <a:pt x="2240" y="3563"/>
                </a:lnTo>
                <a:lnTo>
                  <a:pt x="2247" y="3560"/>
                </a:lnTo>
                <a:lnTo>
                  <a:pt x="2250" y="3558"/>
                </a:lnTo>
                <a:lnTo>
                  <a:pt x="2254" y="3557"/>
                </a:lnTo>
                <a:lnTo>
                  <a:pt x="2267" y="3546"/>
                </a:lnTo>
                <a:lnTo>
                  <a:pt x="2279" y="3536"/>
                </a:lnTo>
                <a:lnTo>
                  <a:pt x="2291" y="3526"/>
                </a:lnTo>
                <a:lnTo>
                  <a:pt x="2301" y="3514"/>
                </a:lnTo>
                <a:lnTo>
                  <a:pt x="2312" y="3503"/>
                </a:lnTo>
                <a:lnTo>
                  <a:pt x="2321" y="3492"/>
                </a:lnTo>
                <a:lnTo>
                  <a:pt x="2330" y="3480"/>
                </a:lnTo>
                <a:lnTo>
                  <a:pt x="2338" y="3469"/>
                </a:lnTo>
                <a:lnTo>
                  <a:pt x="2344" y="3456"/>
                </a:lnTo>
                <a:lnTo>
                  <a:pt x="2350" y="3444"/>
                </a:lnTo>
                <a:lnTo>
                  <a:pt x="2356" y="3432"/>
                </a:lnTo>
                <a:lnTo>
                  <a:pt x="2361" y="3419"/>
                </a:lnTo>
                <a:lnTo>
                  <a:pt x="2365" y="3407"/>
                </a:lnTo>
                <a:lnTo>
                  <a:pt x="2368" y="3393"/>
                </a:lnTo>
                <a:lnTo>
                  <a:pt x="2371" y="3380"/>
                </a:lnTo>
                <a:lnTo>
                  <a:pt x="2372" y="3366"/>
                </a:lnTo>
                <a:lnTo>
                  <a:pt x="2373" y="3355"/>
                </a:lnTo>
                <a:lnTo>
                  <a:pt x="2373" y="3342"/>
                </a:lnTo>
                <a:lnTo>
                  <a:pt x="2372" y="3331"/>
                </a:lnTo>
                <a:lnTo>
                  <a:pt x="2371" y="3320"/>
                </a:lnTo>
                <a:lnTo>
                  <a:pt x="2368" y="3309"/>
                </a:lnTo>
                <a:lnTo>
                  <a:pt x="2365" y="3299"/>
                </a:lnTo>
                <a:lnTo>
                  <a:pt x="2361" y="3288"/>
                </a:lnTo>
                <a:lnTo>
                  <a:pt x="2356" y="3278"/>
                </a:lnTo>
                <a:lnTo>
                  <a:pt x="2350" y="3269"/>
                </a:lnTo>
                <a:lnTo>
                  <a:pt x="2344" y="3260"/>
                </a:lnTo>
                <a:lnTo>
                  <a:pt x="2337" y="3252"/>
                </a:lnTo>
                <a:lnTo>
                  <a:pt x="2330" y="3243"/>
                </a:lnTo>
                <a:lnTo>
                  <a:pt x="2321" y="3235"/>
                </a:lnTo>
                <a:lnTo>
                  <a:pt x="2312" y="3227"/>
                </a:lnTo>
                <a:lnTo>
                  <a:pt x="2301" y="3220"/>
                </a:lnTo>
                <a:lnTo>
                  <a:pt x="2291" y="3213"/>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2" name="文本框 11"/>
          <p:cNvSpPr txBox="1"/>
          <p:nvPr/>
        </p:nvSpPr>
        <p:spPr>
          <a:xfrm>
            <a:off x="6607938" y="3485099"/>
            <a:ext cx="1753507" cy="523220"/>
          </a:xfrm>
          <a:prstGeom prst="rect">
            <a:avLst/>
          </a:prstGeom>
          <a:noFill/>
        </p:spPr>
        <p:txBody>
          <a:bodyPr wrap="square" rtlCol="0">
            <a:spAutoFit/>
          </a:bodyPr>
          <a:lstStyle/>
          <a:p>
            <a:pPr algn="ctr"/>
            <a:r>
              <a:rPr lang="zh-CN" altLang="en-US" sz="2800" dirty="0">
                <a:solidFill>
                  <a:schemeClr val="bg1"/>
                </a:solidFill>
                <a:latin typeface="Helvetica" panose="020B0604020202030204" pitchFamily="34" charset="0"/>
              </a:rPr>
              <a:t>植树</a:t>
            </a:r>
            <a:endParaRPr lang="zh-CN" altLang="en-US" sz="2800" dirty="0">
              <a:solidFill>
                <a:schemeClr val="bg1"/>
              </a:solidFill>
              <a:latin typeface="Helvetica" panose="020B0604020202030204" pitchFamily="34" charset="0"/>
            </a:endParaRPr>
          </a:p>
        </p:txBody>
      </p:sp>
      <p:sp>
        <p:nvSpPr>
          <p:cNvPr id="15" name="KSO_Shape"/>
          <p:cNvSpPr/>
          <p:nvPr/>
        </p:nvSpPr>
        <p:spPr bwMode="auto">
          <a:xfrm>
            <a:off x="9383787" y="2532535"/>
            <a:ext cx="596916" cy="541204"/>
          </a:xfrm>
          <a:custGeom>
            <a:avLst/>
            <a:gdLst>
              <a:gd name="T0" fmla="*/ 1371801 w 2268538"/>
              <a:gd name="T1" fmla="*/ 830613 h 2057401"/>
              <a:gd name="T2" fmla="*/ 1456090 w 2268538"/>
              <a:gd name="T3" fmla="*/ 907350 h 2057401"/>
              <a:gd name="T4" fmla="*/ 1479718 w 2268538"/>
              <a:gd name="T5" fmla="*/ 1024726 h 2057401"/>
              <a:gd name="T6" fmla="*/ 1163236 w 2268538"/>
              <a:gd name="T7" fmla="*/ 934367 h 2057401"/>
              <a:gd name="T8" fmla="*/ 1113254 w 2268538"/>
              <a:gd name="T9" fmla="*/ 918929 h 2057401"/>
              <a:gd name="T10" fmla="*/ 1070087 w 2268538"/>
              <a:gd name="T11" fmla="*/ 947762 h 2057401"/>
              <a:gd name="T12" fmla="*/ 1075767 w 2268538"/>
              <a:gd name="T13" fmla="*/ 1032673 h 2057401"/>
              <a:gd name="T14" fmla="*/ 1224125 w 2268538"/>
              <a:gd name="T15" fmla="*/ 1118718 h 2057401"/>
              <a:gd name="T16" fmla="*/ 1442912 w 2268538"/>
              <a:gd name="T17" fmla="*/ 1233597 h 2057401"/>
              <a:gd name="T18" fmla="*/ 1499257 w 2268538"/>
              <a:gd name="T19" fmla="*/ 1319416 h 2057401"/>
              <a:gd name="T20" fmla="*/ 1510843 w 2268538"/>
              <a:gd name="T21" fmla="*/ 1444057 h 2057401"/>
              <a:gd name="T22" fmla="*/ 1482444 w 2268538"/>
              <a:gd name="T23" fmla="*/ 1535325 h 2057401"/>
              <a:gd name="T24" fmla="*/ 1419511 w 2268538"/>
              <a:gd name="T25" fmla="*/ 1604570 h 2057401"/>
              <a:gd name="T26" fmla="*/ 1274334 w 2268538"/>
              <a:gd name="T27" fmla="*/ 1664052 h 2057401"/>
              <a:gd name="T28" fmla="*/ 948765 w 2268538"/>
              <a:gd name="T29" fmla="*/ 1651112 h 2057401"/>
              <a:gd name="T30" fmla="*/ 815175 w 2268538"/>
              <a:gd name="T31" fmla="*/ 1574601 h 2057401"/>
              <a:gd name="T32" fmla="*/ 768827 w 2268538"/>
              <a:gd name="T33" fmla="*/ 1482199 h 2057401"/>
              <a:gd name="T34" fmla="*/ 1062817 w 2268538"/>
              <a:gd name="T35" fmla="*/ 1450187 h 2057401"/>
              <a:gd name="T36" fmla="*/ 1085082 w 2268538"/>
              <a:gd name="T37" fmla="*/ 1534643 h 2057401"/>
              <a:gd name="T38" fmla="*/ 1151649 w 2268538"/>
              <a:gd name="T39" fmla="*/ 1534416 h 2057401"/>
              <a:gd name="T40" fmla="*/ 1177323 w 2268538"/>
              <a:gd name="T41" fmla="*/ 1489464 h 2057401"/>
              <a:gd name="T42" fmla="*/ 1158693 w 2268538"/>
              <a:gd name="T43" fmla="*/ 1368909 h 2057401"/>
              <a:gd name="T44" fmla="*/ 1032827 w 2268538"/>
              <a:gd name="T45" fmla="*/ 1292399 h 2057401"/>
              <a:gd name="T46" fmla="*/ 831533 w 2268538"/>
              <a:gd name="T47" fmla="*/ 1179563 h 2057401"/>
              <a:gd name="T48" fmla="*/ 767010 w 2268538"/>
              <a:gd name="T49" fmla="*/ 1082393 h 2057401"/>
              <a:gd name="T50" fmla="*/ 759058 w 2268538"/>
              <a:gd name="T51" fmla="*/ 969557 h 2057401"/>
              <a:gd name="T52" fmla="*/ 791774 w 2268538"/>
              <a:gd name="T53" fmla="*/ 895544 h 2057401"/>
              <a:gd name="T54" fmla="*/ 887650 w 2268538"/>
              <a:gd name="T55" fmla="*/ 825618 h 2057401"/>
              <a:gd name="T56" fmla="*/ 1101038 w 2268538"/>
              <a:gd name="T57" fmla="*/ 591004 h 2057401"/>
              <a:gd name="T58" fmla="*/ 867856 w 2268538"/>
              <a:gd name="T59" fmla="*/ 647247 h 2057401"/>
              <a:gd name="T60" fmla="*/ 676410 w 2268538"/>
              <a:gd name="T61" fmla="*/ 779917 h 2057401"/>
              <a:gd name="T62" fmla="*/ 544168 w 2268538"/>
              <a:gd name="T63" fmla="*/ 971324 h 2057401"/>
              <a:gd name="T64" fmla="*/ 487687 w 2268538"/>
              <a:gd name="T65" fmla="*/ 1204233 h 2057401"/>
              <a:gd name="T66" fmla="*/ 520804 w 2268538"/>
              <a:gd name="T67" fmla="*/ 1445306 h 2057401"/>
              <a:gd name="T68" fmla="*/ 634673 w 2268538"/>
              <a:gd name="T69" fmla="*/ 1649187 h 2057401"/>
              <a:gd name="T70" fmla="*/ 812056 w 2268538"/>
              <a:gd name="T71" fmla="*/ 1799092 h 2057401"/>
              <a:gd name="T72" fmla="*/ 1035711 w 2268538"/>
              <a:gd name="T73" fmla="*/ 1877333 h 2057401"/>
              <a:gd name="T74" fmla="*/ 1280689 w 2268538"/>
              <a:gd name="T75" fmla="*/ 1868489 h 2057401"/>
              <a:gd name="T76" fmla="*/ 1496405 w 2268538"/>
              <a:gd name="T77" fmla="*/ 1774146 h 2057401"/>
              <a:gd name="T78" fmla="*/ 1662445 w 2268538"/>
              <a:gd name="T79" fmla="*/ 1612221 h 2057401"/>
              <a:gd name="T80" fmla="*/ 1761571 w 2268538"/>
              <a:gd name="T81" fmla="*/ 1399269 h 2057401"/>
              <a:gd name="T82" fmla="*/ 1776768 w 2268538"/>
              <a:gd name="T83" fmla="*/ 1155021 h 2057401"/>
              <a:gd name="T84" fmla="*/ 1703729 w 2268538"/>
              <a:gd name="T85" fmla="*/ 928915 h 2057401"/>
              <a:gd name="T86" fmla="*/ 1558103 w 2268538"/>
              <a:gd name="T87" fmla="*/ 748167 h 2057401"/>
              <a:gd name="T88" fmla="*/ 1356904 w 2268538"/>
              <a:gd name="T89" fmla="*/ 629557 h 2057401"/>
              <a:gd name="T90" fmla="*/ 127706 w 2268538"/>
              <a:gd name="T91" fmla="*/ 417513 h 2057401"/>
              <a:gd name="T92" fmla="*/ 2222265 w 2268538"/>
              <a:gd name="T93" fmla="*/ 446768 h 2057401"/>
              <a:gd name="T94" fmla="*/ 2267404 w 2268538"/>
              <a:gd name="T95" fmla="*/ 525916 h 2057401"/>
              <a:gd name="T96" fmla="*/ 2250392 w 2268538"/>
              <a:gd name="T97" fmla="*/ 1995942 h 2057401"/>
              <a:gd name="T98" fmla="*/ 2179167 w 2268538"/>
              <a:gd name="T99" fmla="*/ 2051732 h 2057401"/>
              <a:gd name="T100" fmla="*/ 77803 w 2268538"/>
              <a:gd name="T101" fmla="*/ 2047423 h 2057401"/>
              <a:gd name="T102" fmla="*/ 12702 w 2268538"/>
              <a:gd name="T103" fmla="*/ 1985283 h 2057401"/>
              <a:gd name="T104" fmla="*/ 4083 w 2268538"/>
              <a:gd name="T105" fmla="*/ 513216 h 2057401"/>
              <a:gd name="T106" fmla="*/ 56254 w 2268538"/>
              <a:gd name="T107" fmla="*/ 439511 h 2057401"/>
              <a:gd name="T108" fmla="*/ 1383574 w 2268538"/>
              <a:gd name="T109" fmla="*/ 226 h 2057401"/>
              <a:gd name="T110" fmla="*/ 1503802 w 2268538"/>
              <a:gd name="T111" fmla="*/ 53453 h 2057401"/>
              <a:gd name="T112" fmla="*/ 1557111 w 2268538"/>
              <a:gd name="T113" fmla="*/ 173269 h 2057401"/>
              <a:gd name="T114" fmla="*/ 1388338 w 2268538"/>
              <a:gd name="T115" fmla="*/ 156508 h 2057401"/>
              <a:gd name="T116" fmla="*/ 869767 w 2268538"/>
              <a:gd name="T117" fmla="*/ 163756 h 2057401"/>
              <a:gd name="T118" fmla="*/ 715511 w 2268538"/>
              <a:gd name="T119" fmla="*/ 137256 h 2057401"/>
              <a:gd name="T120" fmla="*/ 790597 w 2268538"/>
              <a:gd name="T121" fmla="*/ 31030 h 2057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8" h="2057401">
                <a:moveTo>
                  <a:pt x="1062362" y="717550"/>
                </a:moveTo>
                <a:lnTo>
                  <a:pt x="1201632" y="717550"/>
                </a:lnTo>
                <a:lnTo>
                  <a:pt x="1201632" y="787477"/>
                </a:lnTo>
                <a:lnTo>
                  <a:pt x="1218672" y="789293"/>
                </a:lnTo>
                <a:lnTo>
                  <a:pt x="1235484" y="791336"/>
                </a:lnTo>
                <a:lnTo>
                  <a:pt x="1251388" y="793606"/>
                </a:lnTo>
                <a:lnTo>
                  <a:pt x="1267064" y="796558"/>
                </a:lnTo>
                <a:lnTo>
                  <a:pt x="1282059" y="799736"/>
                </a:lnTo>
                <a:lnTo>
                  <a:pt x="1296599" y="802915"/>
                </a:lnTo>
                <a:lnTo>
                  <a:pt x="1310685" y="806774"/>
                </a:lnTo>
                <a:lnTo>
                  <a:pt x="1323863" y="811088"/>
                </a:lnTo>
                <a:lnTo>
                  <a:pt x="1336586" y="815402"/>
                </a:lnTo>
                <a:lnTo>
                  <a:pt x="1348854" y="819942"/>
                </a:lnTo>
                <a:lnTo>
                  <a:pt x="1360668" y="825164"/>
                </a:lnTo>
                <a:lnTo>
                  <a:pt x="1371801" y="830613"/>
                </a:lnTo>
                <a:lnTo>
                  <a:pt x="1382479" y="836289"/>
                </a:lnTo>
                <a:lnTo>
                  <a:pt x="1392475" y="842419"/>
                </a:lnTo>
                <a:lnTo>
                  <a:pt x="1402017" y="848776"/>
                </a:lnTo>
                <a:lnTo>
                  <a:pt x="1411105" y="855360"/>
                </a:lnTo>
                <a:lnTo>
                  <a:pt x="1419284" y="862625"/>
                </a:lnTo>
                <a:lnTo>
                  <a:pt x="1427463" y="869890"/>
                </a:lnTo>
                <a:lnTo>
                  <a:pt x="1430871" y="873749"/>
                </a:lnTo>
                <a:lnTo>
                  <a:pt x="1434506" y="877609"/>
                </a:lnTo>
                <a:lnTo>
                  <a:pt x="1438141" y="881695"/>
                </a:lnTo>
                <a:lnTo>
                  <a:pt x="1441549" y="885555"/>
                </a:lnTo>
                <a:lnTo>
                  <a:pt x="1444730" y="889642"/>
                </a:lnTo>
                <a:lnTo>
                  <a:pt x="1447684" y="894182"/>
                </a:lnTo>
                <a:lnTo>
                  <a:pt x="1450637" y="898269"/>
                </a:lnTo>
                <a:lnTo>
                  <a:pt x="1453363" y="902582"/>
                </a:lnTo>
                <a:lnTo>
                  <a:pt x="1456090" y="907350"/>
                </a:lnTo>
                <a:lnTo>
                  <a:pt x="1458589" y="911664"/>
                </a:lnTo>
                <a:lnTo>
                  <a:pt x="1460861" y="916432"/>
                </a:lnTo>
                <a:lnTo>
                  <a:pt x="1463360" y="920972"/>
                </a:lnTo>
                <a:lnTo>
                  <a:pt x="1465405" y="925967"/>
                </a:lnTo>
                <a:lnTo>
                  <a:pt x="1467449" y="930735"/>
                </a:lnTo>
                <a:lnTo>
                  <a:pt x="1469267" y="935729"/>
                </a:lnTo>
                <a:lnTo>
                  <a:pt x="1470857" y="940951"/>
                </a:lnTo>
                <a:lnTo>
                  <a:pt x="1473811" y="951168"/>
                </a:lnTo>
                <a:lnTo>
                  <a:pt x="1476310" y="961838"/>
                </a:lnTo>
                <a:lnTo>
                  <a:pt x="1478355" y="972963"/>
                </a:lnTo>
                <a:lnTo>
                  <a:pt x="1479491" y="984087"/>
                </a:lnTo>
                <a:lnTo>
                  <a:pt x="1480399" y="995666"/>
                </a:lnTo>
                <a:lnTo>
                  <a:pt x="1480627" y="1007699"/>
                </a:lnTo>
                <a:lnTo>
                  <a:pt x="1480399" y="1015418"/>
                </a:lnTo>
                <a:lnTo>
                  <a:pt x="1479718" y="1024726"/>
                </a:lnTo>
                <a:lnTo>
                  <a:pt x="1479036" y="1035851"/>
                </a:lnTo>
                <a:lnTo>
                  <a:pt x="1477673" y="1048792"/>
                </a:lnTo>
                <a:lnTo>
                  <a:pt x="1175505" y="1048792"/>
                </a:lnTo>
                <a:lnTo>
                  <a:pt x="1175505" y="1012694"/>
                </a:lnTo>
                <a:lnTo>
                  <a:pt x="1175278" y="998618"/>
                </a:lnTo>
                <a:lnTo>
                  <a:pt x="1174596" y="986131"/>
                </a:lnTo>
                <a:lnTo>
                  <a:pt x="1173915" y="974779"/>
                </a:lnTo>
                <a:lnTo>
                  <a:pt x="1172551" y="964563"/>
                </a:lnTo>
                <a:lnTo>
                  <a:pt x="1171188" y="955481"/>
                </a:lnTo>
                <a:lnTo>
                  <a:pt x="1169598" y="947989"/>
                </a:lnTo>
                <a:lnTo>
                  <a:pt x="1168462" y="944811"/>
                </a:lnTo>
                <a:lnTo>
                  <a:pt x="1167099" y="941632"/>
                </a:lnTo>
                <a:lnTo>
                  <a:pt x="1166190" y="939135"/>
                </a:lnTo>
                <a:lnTo>
                  <a:pt x="1164827" y="936637"/>
                </a:lnTo>
                <a:lnTo>
                  <a:pt x="1163236" y="934367"/>
                </a:lnTo>
                <a:lnTo>
                  <a:pt x="1161646" y="932324"/>
                </a:lnTo>
                <a:lnTo>
                  <a:pt x="1159828" y="930508"/>
                </a:lnTo>
                <a:lnTo>
                  <a:pt x="1158011" y="928691"/>
                </a:lnTo>
                <a:lnTo>
                  <a:pt x="1155966" y="927102"/>
                </a:lnTo>
                <a:lnTo>
                  <a:pt x="1153467" y="925740"/>
                </a:lnTo>
                <a:lnTo>
                  <a:pt x="1151195" y="924378"/>
                </a:lnTo>
                <a:lnTo>
                  <a:pt x="1148242" y="923243"/>
                </a:lnTo>
                <a:lnTo>
                  <a:pt x="1145515" y="922107"/>
                </a:lnTo>
                <a:lnTo>
                  <a:pt x="1142335" y="921199"/>
                </a:lnTo>
                <a:lnTo>
                  <a:pt x="1138927" y="920518"/>
                </a:lnTo>
                <a:lnTo>
                  <a:pt x="1135746" y="920064"/>
                </a:lnTo>
                <a:lnTo>
                  <a:pt x="1132111" y="919383"/>
                </a:lnTo>
                <a:lnTo>
                  <a:pt x="1128248" y="918929"/>
                </a:lnTo>
                <a:lnTo>
                  <a:pt x="1119842" y="918702"/>
                </a:lnTo>
                <a:lnTo>
                  <a:pt x="1113254" y="918929"/>
                </a:lnTo>
                <a:lnTo>
                  <a:pt x="1106892" y="919610"/>
                </a:lnTo>
                <a:lnTo>
                  <a:pt x="1100985" y="920972"/>
                </a:lnTo>
                <a:lnTo>
                  <a:pt x="1095533" y="922561"/>
                </a:lnTo>
                <a:lnTo>
                  <a:pt x="1090761" y="924832"/>
                </a:lnTo>
                <a:lnTo>
                  <a:pt x="1088262" y="926194"/>
                </a:lnTo>
                <a:lnTo>
                  <a:pt x="1086218" y="927556"/>
                </a:lnTo>
                <a:lnTo>
                  <a:pt x="1083946" y="928918"/>
                </a:lnTo>
                <a:lnTo>
                  <a:pt x="1082128" y="930508"/>
                </a:lnTo>
                <a:lnTo>
                  <a:pt x="1080083" y="932324"/>
                </a:lnTo>
                <a:lnTo>
                  <a:pt x="1078266" y="934140"/>
                </a:lnTo>
                <a:lnTo>
                  <a:pt x="1076675" y="936183"/>
                </a:lnTo>
                <a:lnTo>
                  <a:pt x="1075085" y="938227"/>
                </a:lnTo>
                <a:lnTo>
                  <a:pt x="1073722" y="940724"/>
                </a:lnTo>
                <a:lnTo>
                  <a:pt x="1072359" y="942994"/>
                </a:lnTo>
                <a:lnTo>
                  <a:pt x="1070087" y="947762"/>
                </a:lnTo>
                <a:lnTo>
                  <a:pt x="1068042" y="953438"/>
                </a:lnTo>
                <a:lnTo>
                  <a:pt x="1066452" y="959568"/>
                </a:lnTo>
                <a:lnTo>
                  <a:pt x="1065316" y="966152"/>
                </a:lnTo>
                <a:lnTo>
                  <a:pt x="1064861" y="973190"/>
                </a:lnTo>
                <a:lnTo>
                  <a:pt x="1064634" y="980682"/>
                </a:lnTo>
                <a:lnTo>
                  <a:pt x="1064634" y="986812"/>
                </a:lnTo>
                <a:lnTo>
                  <a:pt x="1065089" y="992942"/>
                </a:lnTo>
                <a:lnTo>
                  <a:pt x="1065543" y="998618"/>
                </a:lnTo>
                <a:lnTo>
                  <a:pt x="1066452" y="1004293"/>
                </a:lnTo>
                <a:lnTo>
                  <a:pt x="1067360" y="1009742"/>
                </a:lnTo>
                <a:lnTo>
                  <a:pt x="1068496" y="1014964"/>
                </a:lnTo>
                <a:lnTo>
                  <a:pt x="1070087" y="1019959"/>
                </a:lnTo>
                <a:lnTo>
                  <a:pt x="1071450" y="1024272"/>
                </a:lnTo>
                <a:lnTo>
                  <a:pt x="1073722" y="1028586"/>
                </a:lnTo>
                <a:lnTo>
                  <a:pt x="1075767" y="1032673"/>
                </a:lnTo>
                <a:lnTo>
                  <a:pt x="1078039" y="1036986"/>
                </a:lnTo>
                <a:lnTo>
                  <a:pt x="1080538" y="1040619"/>
                </a:lnTo>
                <a:lnTo>
                  <a:pt x="1083491" y="1043797"/>
                </a:lnTo>
                <a:lnTo>
                  <a:pt x="1086218" y="1046976"/>
                </a:lnTo>
                <a:lnTo>
                  <a:pt x="1089625" y="1050154"/>
                </a:lnTo>
                <a:lnTo>
                  <a:pt x="1093033" y="1052652"/>
                </a:lnTo>
                <a:lnTo>
                  <a:pt x="1096896" y="1055603"/>
                </a:lnTo>
                <a:lnTo>
                  <a:pt x="1101440" y="1058554"/>
                </a:lnTo>
                <a:lnTo>
                  <a:pt x="1107119" y="1061733"/>
                </a:lnTo>
                <a:lnTo>
                  <a:pt x="1113708" y="1065592"/>
                </a:lnTo>
                <a:lnTo>
                  <a:pt x="1128930" y="1073539"/>
                </a:lnTo>
                <a:lnTo>
                  <a:pt x="1147560" y="1083074"/>
                </a:lnTo>
                <a:lnTo>
                  <a:pt x="1169825" y="1093745"/>
                </a:lnTo>
                <a:lnTo>
                  <a:pt x="1195044" y="1105550"/>
                </a:lnTo>
                <a:lnTo>
                  <a:pt x="1224125" y="1118718"/>
                </a:lnTo>
                <a:lnTo>
                  <a:pt x="1256159" y="1133021"/>
                </a:lnTo>
                <a:lnTo>
                  <a:pt x="1283649" y="1145281"/>
                </a:lnTo>
                <a:lnTo>
                  <a:pt x="1309322" y="1156633"/>
                </a:lnTo>
                <a:lnTo>
                  <a:pt x="1332269" y="1167530"/>
                </a:lnTo>
                <a:lnTo>
                  <a:pt x="1352944" y="1177520"/>
                </a:lnTo>
                <a:lnTo>
                  <a:pt x="1371573" y="1186828"/>
                </a:lnTo>
                <a:lnTo>
                  <a:pt x="1387931" y="1195456"/>
                </a:lnTo>
                <a:lnTo>
                  <a:pt x="1401563" y="1203175"/>
                </a:lnTo>
                <a:lnTo>
                  <a:pt x="1413150" y="1210440"/>
                </a:lnTo>
                <a:lnTo>
                  <a:pt x="1418375" y="1213845"/>
                </a:lnTo>
                <a:lnTo>
                  <a:pt x="1423601" y="1217251"/>
                </a:lnTo>
                <a:lnTo>
                  <a:pt x="1428372" y="1221337"/>
                </a:lnTo>
                <a:lnTo>
                  <a:pt x="1433370" y="1225197"/>
                </a:lnTo>
                <a:lnTo>
                  <a:pt x="1438141" y="1229284"/>
                </a:lnTo>
                <a:lnTo>
                  <a:pt x="1442912" y="1233597"/>
                </a:lnTo>
                <a:lnTo>
                  <a:pt x="1447456" y="1237911"/>
                </a:lnTo>
                <a:lnTo>
                  <a:pt x="1452000" y="1242678"/>
                </a:lnTo>
                <a:lnTo>
                  <a:pt x="1456317" y="1247673"/>
                </a:lnTo>
                <a:lnTo>
                  <a:pt x="1460406" y="1252441"/>
                </a:lnTo>
                <a:lnTo>
                  <a:pt x="1464496" y="1257663"/>
                </a:lnTo>
                <a:lnTo>
                  <a:pt x="1468813" y="1263111"/>
                </a:lnTo>
                <a:lnTo>
                  <a:pt x="1472902" y="1268787"/>
                </a:lnTo>
                <a:lnTo>
                  <a:pt x="1476537" y="1274463"/>
                </a:lnTo>
                <a:lnTo>
                  <a:pt x="1480399" y="1280139"/>
                </a:lnTo>
                <a:lnTo>
                  <a:pt x="1484035" y="1286269"/>
                </a:lnTo>
                <a:lnTo>
                  <a:pt x="1487670" y="1292399"/>
                </a:lnTo>
                <a:lnTo>
                  <a:pt x="1490623" y="1298983"/>
                </a:lnTo>
                <a:lnTo>
                  <a:pt x="1493804" y="1305340"/>
                </a:lnTo>
                <a:lnTo>
                  <a:pt x="1496530" y="1312378"/>
                </a:lnTo>
                <a:lnTo>
                  <a:pt x="1499257" y="1319416"/>
                </a:lnTo>
                <a:lnTo>
                  <a:pt x="1501529" y="1326454"/>
                </a:lnTo>
                <a:lnTo>
                  <a:pt x="1503573" y="1333719"/>
                </a:lnTo>
                <a:lnTo>
                  <a:pt x="1505618" y="1341211"/>
                </a:lnTo>
                <a:lnTo>
                  <a:pt x="1507208" y="1348930"/>
                </a:lnTo>
                <a:lnTo>
                  <a:pt x="1508799" y="1357103"/>
                </a:lnTo>
                <a:lnTo>
                  <a:pt x="1509935" y="1365049"/>
                </a:lnTo>
                <a:lnTo>
                  <a:pt x="1511071" y="1373450"/>
                </a:lnTo>
                <a:lnTo>
                  <a:pt x="1511752" y="1382077"/>
                </a:lnTo>
                <a:lnTo>
                  <a:pt x="1512434" y="1390477"/>
                </a:lnTo>
                <a:lnTo>
                  <a:pt x="1512661" y="1399559"/>
                </a:lnTo>
                <a:lnTo>
                  <a:pt x="1512888" y="1408640"/>
                </a:lnTo>
                <a:lnTo>
                  <a:pt x="1512434" y="1423170"/>
                </a:lnTo>
                <a:lnTo>
                  <a:pt x="1512207" y="1429981"/>
                </a:lnTo>
                <a:lnTo>
                  <a:pt x="1511525" y="1437019"/>
                </a:lnTo>
                <a:lnTo>
                  <a:pt x="1510843" y="1444057"/>
                </a:lnTo>
                <a:lnTo>
                  <a:pt x="1509935" y="1450641"/>
                </a:lnTo>
                <a:lnTo>
                  <a:pt x="1509026" y="1457452"/>
                </a:lnTo>
                <a:lnTo>
                  <a:pt x="1507890" y="1463809"/>
                </a:lnTo>
                <a:lnTo>
                  <a:pt x="1506754" y="1470620"/>
                </a:lnTo>
                <a:lnTo>
                  <a:pt x="1505164" y="1476750"/>
                </a:lnTo>
                <a:lnTo>
                  <a:pt x="1503573" y="1483334"/>
                </a:lnTo>
                <a:lnTo>
                  <a:pt x="1501756" y="1489464"/>
                </a:lnTo>
                <a:lnTo>
                  <a:pt x="1499938" y="1495367"/>
                </a:lnTo>
                <a:lnTo>
                  <a:pt x="1497893" y="1501270"/>
                </a:lnTo>
                <a:lnTo>
                  <a:pt x="1495621" y="1507172"/>
                </a:lnTo>
                <a:lnTo>
                  <a:pt x="1493350" y="1513302"/>
                </a:lnTo>
                <a:lnTo>
                  <a:pt x="1490850" y="1518978"/>
                </a:lnTo>
                <a:lnTo>
                  <a:pt x="1488124" y="1524200"/>
                </a:lnTo>
                <a:lnTo>
                  <a:pt x="1485171" y="1529876"/>
                </a:lnTo>
                <a:lnTo>
                  <a:pt x="1482444" y="1535325"/>
                </a:lnTo>
                <a:lnTo>
                  <a:pt x="1479263" y="1540546"/>
                </a:lnTo>
                <a:lnTo>
                  <a:pt x="1475856" y="1545768"/>
                </a:lnTo>
                <a:lnTo>
                  <a:pt x="1472675" y="1550990"/>
                </a:lnTo>
                <a:lnTo>
                  <a:pt x="1469040" y="1555985"/>
                </a:lnTo>
                <a:lnTo>
                  <a:pt x="1465405" y="1560979"/>
                </a:lnTo>
                <a:lnTo>
                  <a:pt x="1461542" y="1565520"/>
                </a:lnTo>
                <a:lnTo>
                  <a:pt x="1457226" y="1570288"/>
                </a:lnTo>
                <a:lnTo>
                  <a:pt x="1453136" y="1574828"/>
                </a:lnTo>
                <a:lnTo>
                  <a:pt x="1448819" y="1579596"/>
                </a:lnTo>
                <a:lnTo>
                  <a:pt x="1444503" y="1583910"/>
                </a:lnTo>
                <a:lnTo>
                  <a:pt x="1439732" y="1588223"/>
                </a:lnTo>
                <a:lnTo>
                  <a:pt x="1434961" y="1592537"/>
                </a:lnTo>
                <a:lnTo>
                  <a:pt x="1429962" y="1596624"/>
                </a:lnTo>
                <a:lnTo>
                  <a:pt x="1424964" y="1600710"/>
                </a:lnTo>
                <a:lnTo>
                  <a:pt x="1419511" y="1604570"/>
                </a:lnTo>
                <a:lnTo>
                  <a:pt x="1414286" y="1608429"/>
                </a:lnTo>
                <a:lnTo>
                  <a:pt x="1408833" y="1612062"/>
                </a:lnTo>
                <a:lnTo>
                  <a:pt x="1403153" y="1615694"/>
                </a:lnTo>
                <a:lnTo>
                  <a:pt x="1397019" y="1619327"/>
                </a:lnTo>
                <a:lnTo>
                  <a:pt x="1391112" y="1622732"/>
                </a:lnTo>
                <a:lnTo>
                  <a:pt x="1384978" y="1625911"/>
                </a:lnTo>
                <a:lnTo>
                  <a:pt x="1378844" y="1629089"/>
                </a:lnTo>
                <a:lnTo>
                  <a:pt x="1372255" y="1632268"/>
                </a:lnTo>
                <a:lnTo>
                  <a:pt x="1365666" y="1635219"/>
                </a:lnTo>
                <a:lnTo>
                  <a:pt x="1351808" y="1640895"/>
                </a:lnTo>
                <a:lnTo>
                  <a:pt x="1337722" y="1646344"/>
                </a:lnTo>
                <a:lnTo>
                  <a:pt x="1322727" y="1651339"/>
                </a:lnTo>
                <a:lnTo>
                  <a:pt x="1307278" y="1655879"/>
                </a:lnTo>
                <a:lnTo>
                  <a:pt x="1291147" y="1660193"/>
                </a:lnTo>
                <a:lnTo>
                  <a:pt x="1274334" y="1664052"/>
                </a:lnTo>
                <a:lnTo>
                  <a:pt x="1257068" y="1667231"/>
                </a:lnTo>
                <a:lnTo>
                  <a:pt x="1239347" y="1670182"/>
                </a:lnTo>
                <a:lnTo>
                  <a:pt x="1220717" y="1672680"/>
                </a:lnTo>
                <a:lnTo>
                  <a:pt x="1201632" y="1674723"/>
                </a:lnTo>
                <a:lnTo>
                  <a:pt x="1201632" y="1757363"/>
                </a:lnTo>
                <a:lnTo>
                  <a:pt x="1062362" y="1757363"/>
                </a:lnTo>
                <a:lnTo>
                  <a:pt x="1062362" y="1672226"/>
                </a:lnTo>
                <a:lnTo>
                  <a:pt x="1047367" y="1670863"/>
                </a:lnTo>
                <a:lnTo>
                  <a:pt x="1032600" y="1669047"/>
                </a:lnTo>
                <a:lnTo>
                  <a:pt x="1017832" y="1667004"/>
                </a:lnTo>
                <a:lnTo>
                  <a:pt x="1003519" y="1664734"/>
                </a:lnTo>
                <a:lnTo>
                  <a:pt x="989660" y="1662009"/>
                </a:lnTo>
                <a:lnTo>
                  <a:pt x="975801" y="1658604"/>
                </a:lnTo>
                <a:lnTo>
                  <a:pt x="961942" y="1654971"/>
                </a:lnTo>
                <a:lnTo>
                  <a:pt x="948765" y="1651112"/>
                </a:lnTo>
                <a:lnTo>
                  <a:pt x="935588" y="1646571"/>
                </a:lnTo>
                <a:lnTo>
                  <a:pt x="922638" y="1641803"/>
                </a:lnTo>
                <a:lnTo>
                  <a:pt x="910142" y="1636581"/>
                </a:lnTo>
                <a:lnTo>
                  <a:pt x="897646" y="1630906"/>
                </a:lnTo>
                <a:lnTo>
                  <a:pt x="885605" y="1625003"/>
                </a:lnTo>
                <a:lnTo>
                  <a:pt x="873564" y="1618646"/>
                </a:lnTo>
                <a:lnTo>
                  <a:pt x="861977" y="1611835"/>
                </a:lnTo>
                <a:lnTo>
                  <a:pt x="850617" y="1604570"/>
                </a:lnTo>
                <a:lnTo>
                  <a:pt x="844937" y="1600937"/>
                </a:lnTo>
                <a:lnTo>
                  <a:pt x="839485" y="1596851"/>
                </a:lnTo>
                <a:lnTo>
                  <a:pt x="834259" y="1592991"/>
                </a:lnTo>
                <a:lnTo>
                  <a:pt x="829488" y="1588677"/>
                </a:lnTo>
                <a:lnTo>
                  <a:pt x="824490" y="1584137"/>
                </a:lnTo>
                <a:lnTo>
                  <a:pt x="819946" y="1579596"/>
                </a:lnTo>
                <a:lnTo>
                  <a:pt x="815175" y="1574601"/>
                </a:lnTo>
                <a:lnTo>
                  <a:pt x="810858" y="1569834"/>
                </a:lnTo>
                <a:lnTo>
                  <a:pt x="806769" y="1564612"/>
                </a:lnTo>
                <a:lnTo>
                  <a:pt x="802907" y="1559390"/>
                </a:lnTo>
                <a:lnTo>
                  <a:pt x="799044" y="1553714"/>
                </a:lnTo>
                <a:lnTo>
                  <a:pt x="795409" y="1548265"/>
                </a:lnTo>
                <a:lnTo>
                  <a:pt x="792001" y="1542363"/>
                </a:lnTo>
                <a:lnTo>
                  <a:pt x="788593" y="1536460"/>
                </a:lnTo>
                <a:lnTo>
                  <a:pt x="785640" y="1530330"/>
                </a:lnTo>
                <a:lnTo>
                  <a:pt x="782686" y="1523746"/>
                </a:lnTo>
                <a:lnTo>
                  <a:pt x="779733" y="1517389"/>
                </a:lnTo>
                <a:lnTo>
                  <a:pt x="777234" y="1510578"/>
                </a:lnTo>
                <a:lnTo>
                  <a:pt x="774962" y="1503994"/>
                </a:lnTo>
                <a:lnTo>
                  <a:pt x="772690" y="1496956"/>
                </a:lnTo>
                <a:lnTo>
                  <a:pt x="770872" y="1489691"/>
                </a:lnTo>
                <a:lnTo>
                  <a:pt x="768827" y="1482199"/>
                </a:lnTo>
                <a:lnTo>
                  <a:pt x="767237" y="1474707"/>
                </a:lnTo>
                <a:lnTo>
                  <a:pt x="765647" y="1466987"/>
                </a:lnTo>
                <a:lnTo>
                  <a:pt x="764284" y="1459268"/>
                </a:lnTo>
                <a:lnTo>
                  <a:pt x="763148" y="1451322"/>
                </a:lnTo>
                <a:lnTo>
                  <a:pt x="762239" y="1442922"/>
                </a:lnTo>
                <a:lnTo>
                  <a:pt x="761557" y="1434522"/>
                </a:lnTo>
                <a:lnTo>
                  <a:pt x="760648" y="1425894"/>
                </a:lnTo>
                <a:lnTo>
                  <a:pt x="760194" y="1417494"/>
                </a:lnTo>
                <a:lnTo>
                  <a:pt x="759967" y="1408413"/>
                </a:lnTo>
                <a:lnTo>
                  <a:pt x="759967" y="1399332"/>
                </a:lnTo>
                <a:lnTo>
                  <a:pt x="759967" y="1356422"/>
                </a:lnTo>
                <a:lnTo>
                  <a:pt x="1062362" y="1356422"/>
                </a:lnTo>
                <a:lnTo>
                  <a:pt x="1062362" y="1410229"/>
                </a:lnTo>
                <a:lnTo>
                  <a:pt x="1062589" y="1431343"/>
                </a:lnTo>
                <a:lnTo>
                  <a:pt x="1062817" y="1450187"/>
                </a:lnTo>
                <a:lnTo>
                  <a:pt x="1063498" y="1466987"/>
                </a:lnTo>
                <a:lnTo>
                  <a:pt x="1064634" y="1481972"/>
                </a:lnTo>
                <a:lnTo>
                  <a:pt x="1065770" y="1494686"/>
                </a:lnTo>
                <a:lnTo>
                  <a:pt x="1067588" y="1505129"/>
                </a:lnTo>
                <a:lnTo>
                  <a:pt x="1068496" y="1509670"/>
                </a:lnTo>
                <a:lnTo>
                  <a:pt x="1069405" y="1513756"/>
                </a:lnTo>
                <a:lnTo>
                  <a:pt x="1070541" y="1517162"/>
                </a:lnTo>
                <a:lnTo>
                  <a:pt x="1071450" y="1519886"/>
                </a:lnTo>
                <a:lnTo>
                  <a:pt x="1072813" y="1522611"/>
                </a:lnTo>
                <a:lnTo>
                  <a:pt x="1074403" y="1525108"/>
                </a:lnTo>
                <a:lnTo>
                  <a:pt x="1076221" y="1527378"/>
                </a:lnTo>
                <a:lnTo>
                  <a:pt x="1078039" y="1529422"/>
                </a:lnTo>
                <a:lnTo>
                  <a:pt x="1080083" y="1531238"/>
                </a:lnTo>
                <a:lnTo>
                  <a:pt x="1082355" y="1533054"/>
                </a:lnTo>
                <a:lnTo>
                  <a:pt x="1085082" y="1534643"/>
                </a:lnTo>
                <a:lnTo>
                  <a:pt x="1087581" y="1536233"/>
                </a:lnTo>
                <a:lnTo>
                  <a:pt x="1090761" y="1537368"/>
                </a:lnTo>
                <a:lnTo>
                  <a:pt x="1093715" y="1538503"/>
                </a:lnTo>
                <a:lnTo>
                  <a:pt x="1097123" y="1539184"/>
                </a:lnTo>
                <a:lnTo>
                  <a:pt x="1100758" y="1540092"/>
                </a:lnTo>
                <a:lnTo>
                  <a:pt x="1104393" y="1540773"/>
                </a:lnTo>
                <a:lnTo>
                  <a:pt x="1108255" y="1541000"/>
                </a:lnTo>
                <a:lnTo>
                  <a:pt x="1112572" y="1541454"/>
                </a:lnTo>
                <a:lnTo>
                  <a:pt x="1117116" y="1541681"/>
                </a:lnTo>
                <a:lnTo>
                  <a:pt x="1124386" y="1541454"/>
                </a:lnTo>
                <a:lnTo>
                  <a:pt x="1131202" y="1540546"/>
                </a:lnTo>
                <a:lnTo>
                  <a:pt x="1137791" y="1539184"/>
                </a:lnTo>
                <a:lnTo>
                  <a:pt x="1143698" y="1537822"/>
                </a:lnTo>
                <a:lnTo>
                  <a:pt x="1149150" y="1535779"/>
                </a:lnTo>
                <a:lnTo>
                  <a:pt x="1151649" y="1534416"/>
                </a:lnTo>
                <a:lnTo>
                  <a:pt x="1153921" y="1533054"/>
                </a:lnTo>
                <a:lnTo>
                  <a:pt x="1156421" y="1531465"/>
                </a:lnTo>
                <a:lnTo>
                  <a:pt x="1158693" y="1529876"/>
                </a:lnTo>
                <a:lnTo>
                  <a:pt x="1160737" y="1528514"/>
                </a:lnTo>
                <a:lnTo>
                  <a:pt x="1162555" y="1526697"/>
                </a:lnTo>
                <a:lnTo>
                  <a:pt x="1164372" y="1524654"/>
                </a:lnTo>
                <a:lnTo>
                  <a:pt x="1166190" y="1522611"/>
                </a:lnTo>
                <a:lnTo>
                  <a:pt x="1167780" y="1520340"/>
                </a:lnTo>
                <a:lnTo>
                  <a:pt x="1169144" y="1518070"/>
                </a:lnTo>
                <a:lnTo>
                  <a:pt x="1170507" y="1515800"/>
                </a:lnTo>
                <a:lnTo>
                  <a:pt x="1171870" y="1513529"/>
                </a:lnTo>
                <a:lnTo>
                  <a:pt x="1173915" y="1508081"/>
                </a:lnTo>
                <a:lnTo>
                  <a:pt x="1175505" y="1502405"/>
                </a:lnTo>
                <a:lnTo>
                  <a:pt x="1176641" y="1496275"/>
                </a:lnTo>
                <a:lnTo>
                  <a:pt x="1177323" y="1489464"/>
                </a:lnTo>
                <a:lnTo>
                  <a:pt x="1177550" y="1482199"/>
                </a:lnTo>
                <a:lnTo>
                  <a:pt x="1177323" y="1464717"/>
                </a:lnTo>
                <a:lnTo>
                  <a:pt x="1176641" y="1448144"/>
                </a:lnTo>
                <a:lnTo>
                  <a:pt x="1175505" y="1432932"/>
                </a:lnTo>
                <a:lnTo>
                  <a:pt x="1173915" y="1419083"/>
                </a:lnTo>
                <a:lnTo>
                  <a:pt x="1173006" y="1412727"/>
                </a:lnTo>
                <a:lnTo>
                  <a:pt x="1172097" y="1406597"/>
                </a:lnTo>
                <a:lnTo>
                  <a:pt x="1170734" y="1400921"/>
                </a:lnTo>
                <a:lnTo>
                  <a:pt x="1169598" y="1395245"/>
                </a:lnTo>
                <a:lnTo>
                  <a:pt x="1168235" y="1390250"/>
                </a:lnTo>
                <a:lnTo>
                  <a:pt x="1166644" y="1385482"/>
                </a:lnTo>
                <a:lnTo>
                  <a:pt x="1165054" y="1380942"/>
                </a:lnTo>
                <a:lnTo>
                  <a:pt x="1163236" y="1376855"/>
                </a:lnTo>
                <a:lnTo>
                  <a:pt x="1161192" y="1372769"/>
                </a:lnTo>
                <a:lnTo>
                  <a:pt x="1158693" y="1368909"/>
                </a:lnTo>
                <a:lnTo>
                  <a:pt x="1155512" y="1364822"/>
                </a:lnTo>
                <a:lnTo>
                  <a:pt x="1151877" y="1360736"/>
                </a:lnTo>
                <a:lnTo>
                  <a:pt x="1147787" y="1356422"/>
                </a:lnTo>
                <a:lnTo>
                  <a:pt x="1142789" y="1352336"/>
                </a:lnTo>
                <a:lnTo>
                  <a:pt x="1137791" y="1348022"/>
                </a:lnTo>
                <a:lnTo>
                  <a:pt x="1132111" y="1343708"/>
                </a:lnTo>
                <a:lnTo>
                  <a:pt x="1125522" y="1339395"/>
                </a:lnTo>
                <a:lnTo>
                  <a:pt x="1118479" y="1334854"/>
                </a:lnTo>
                <a:lnTo>
                  <a:pt x="1111436" y="1330540"/>
                </a:lnTo>
                <a:lnTo>
                  <a:pt x="1103257" y="1326000"/>
                </a:lnTo>
                <a:lnTo>
                  <a:pt x="1094851" y="1321459"/>
                </a:lnTo>
                <a:lnTo>
                  <a:pt x="1085763" y="1316918"/>
                </a:lnTo>
                <a:lnTo>
                  <a:pt x="1076221" y="1312378"/>
                </a:lnTo>
                <a:lnTo>
                  <a:pt x="1066225" y="1307610"/>
                </a:lnTo>
                <a:lnTo>
                  <a:pt x="1032827" y="1292399"/>
                </a:lnTo>
                <a:lnTo>
                  <a:pt x="1002383" y="1278323"/>
                </a:lnTo>
                <a:lnTo>
                  <a:pt x="974665" y="1265155"/>
                </a:lnTo>
                <a:lnTo>
                  <a:pt x="949901" y="1252895"/>
                </a:lnTo>
                <a:lnTo>
                  <a:pt x="927636" y="1242224"/>
                </a:lnTo>
                <a:lnTo>
                  <a:pt x="908325" y="1232008"/>
                </a:lnTo>
                <a:lnTo>
                  <a:pt x="891739" y="1222927"/>
                </a:lnTo>
                <a:lnTo>
                  <a:pt x="877881" y="1215207"/>
                </a:lnTo>
                <a:lnTo>
                  <a:pt x="871746" y="1211348"/>
                </a:lnTo>
                <a:lnTo>
                  <a:pt x="865612" y="1207261"/>
                </a:lnTo>
                <a:lnTo>
                  <a:pt x="859705" y="1203175"/>
                </a:lnTo>
                <a:lnTo>
                  <a:pt x="853798" y="1198861"/>
                </a:lnTo>
                <a:lnTo>
                  <a:pt x="848118" y="1194320"/>
                </a:lnTo>
                <a:lnTo>
                  <a:pt x="842438" y="1189780"/>
                </a:lnTo>
                <a:lnTo>
                  <a:pt x="836986" y="1184558"/>
                </a:lnTo>
                <a:lnTo>
                  <a:pt x="831533" y="1179563"/>
                </a:lnTo>
                <a:lnTo>
                  <a:pt x="826080" y="1174341"/>
                </a:lnTo>
                <a:lnTo>
                  <a:pt x="820855" y="1168893"/>
                </a:lnTo>
                <a:lnTo>
                  <a:pt x="815857" y="1163217"/>
                </a:lnTo>
                <a:lnTo>
                  <a:pt x="810858" y="1157314"/>
                </a:lnTo>
                <a:lnTo>
                  <a:pt x="805860" y="1151184"/>
                </a:lnTo>
                <a:lnTo>
                  <a:pt x="801089" y="1145054"/>
                </a:lnTo>
                <a:lnTo>
                  <a:pt x="796318" y="1138697"/>
                </a:lnTo>
                <a:lnTo>
                  <a:pt x="791774" y="1131886"/>
                </a:lnTo>
                <a:lnTo>
                  <a:pt x="787230" y="1125302"/>
                </a:lnTo>
                <a:lnTo>
                  <a:pt x="783141" y="1118264"/>
                </a:lnTo>
                <a:lnTo>
                  <a:pt x="779506" y="1111226"/>
                </a:lnTo>
                <a:lnTo>
                  <a:pt x="775870" y="1104188"/>
                </a:lnTo>
                <a:lnTo>
                  <a:pt x="772690" y="1097150"/>
                </a:lnTo>
                <a:lnTo>
                  <a:pt x="769736" y="1089658"/>
                </a:lnTo>
                <a:lnTo>
                  <a:pt x="767010" y="1082393"/>
                </a:lnTo>
                <a:lnTo>
                  <a:pt x="764511" y="1074674"/>
                </a:lnTo>
                <a:lnTo>
                  <a:pt x="762466" y="1067182"/>
                </a:lnTo>
                <a:lnTo>
                  <a:pt x="760648" y="1059463"/>
                </a:lnTo>
                <a:lnTo>
                  <a:pt x="759058" y="1051289"/>
                </a:lnTo>
                <a:lnTo>
                  <a:pt x="757922" y="1043343"/>
                </a:lnTo>
                <a:lnTo>
                  <a:pt x="756786" y="1035397"/>
                </a:lnTo>
                <a:lnTo>
                  <a:pt x="756105" y="1026997"/>
                </a:lnTo>
                <a:lnTo>
                  <a:pt x="755650" y="1018824"/>
                </a:lnTo>
                <a:lnTo>
                  <a:pt x="755650" y="1010423"/>
                </a:lnTo>
                <a:lnTo>
                  <a:pt x="755877" y="998164"/>
                </a:lnTo>
                <a:lnTo>
                  <a:pt x="756105" y="992488"/>
                </a:lnTo>
                <a:lnTo>
                  <a:pt x="756786" y="986585"/>
                </a:lnTo>
                <a:lnTo>
                  <a:pt x="757468" y="980909"/>
                </a:lnTo>
                <a:lnTo>
                  <a:pt x="758149" y="975233"/>
                </a:lnTo>
                <a:lnTo>
                  <a:pt x="759058" y="969557"/>
                </a:lnTo>
                <a:lnTo>
                  <a:pt x="760194" y="963881"/>
                </a:lnTo>
                <a:lnTo>
                  <a:pt x="761557" y="958433"/>
                </a:lnTo>
                <a:lnTo>
                  <a:pt x="763148" y="953211"/>
                </a:lnTo>
                <a:lnTo>
                  <a:pt x="764511" y="947762"/>
                </a:lnTo>
                <a:lnTo>
                  <a:pt x="766328" y="942767"/>
                </a:lnTo>
                <a:lnTo>
                  <a:pt x="768146" y="937546"/>
                </a:lnTo>
                <a:lnTo>
                  <a:pt x="770191" y="932551"/>
                </a:lnTo>
                <a:lnTo>
                  <a:pt x="772235" y="927783"/>
                </a:lnTo>
                <a:lnTo>
                  <a:pt x="774734" y="922788"/>
                </a:lnTo>
                <a:lnTo>
                  <a:pt x="777234" y="918248"/>
                </a:lnTo>
                <a:lnTo>
                  <a:pt x="779733" y="913253"/>
                </a:lnTo>
                <a:lnTo>
                  <a:pt x="782459" y="908485"/>
                </a:lnTo>
                <a:lnTo>
                  <a:pt x="785640" y="904172"/>
                </a:lnTo>
                <a:lnTo>
                  <a:pt x="788593" y="899858"/>
                </a:lnTo>
                <a:lnTo>
                  <a:pt x="791774" y="895544"/>
                </a:lnTo>
                <a:lnTo>
                  <a:pt x="795182" y="891004"/>
                </a:lnTo>
                <a:lnTo>
                  <a:pt x="798817" y="886917"/>
                </a:lnTo>
                <a:lnTo>
                  <a:pt x="802225" y="882831"/>
                </a:lnTo>
                <a:lnTo>
                  <a:pt x="806087" y="878744"/>
                </a:lnTo>
                <a:lnTo>
                  <a:pt x="810177" y="874884"/>
                </a:lnTo>
                <a:lnTo>
                  <a:pt x="814266" y="870798"/>
                </a:lnTo>
                <a:lnTo>
                  <a:pt x="818583" y="867392"/>
                </a:lnTo>
                <a:lnTo>
                  <a:pt x="822900" y="863533"/>
                </a:lnTo>
                <a:lnTo>
                  <a:pt x="827443" y="859900"/>
                </a:lnTo>
                <a:lnTo>
                  <a:pt x="832215" y="856495"/>
                </a:lnTo>
                <a:lnTo>
                  <a:pt x="842211" y="849457"/>
                </a:lnTo>
                <a:lnTo>
                  <a:pt x="852662" y="843100"/>
                </a:lnTo>
                <a:lnTo>
                  <a:pt x="863567" y="836743"/>
                </a:lnTo>
                <a:lnTo>
                  <a:pt x="875381" y="831067"/>
                </a:lnTo>
                <a:lnTo>
                  <a:pt x="887650" y="825618"/>
                </a:lnTo>
                <a:lnTo>
                  <a:pt x="900600" y="820623"/>
                </a:lnTo>
                <a:lnTo>
                  <a:pt x="914004" y="815629"/>
                </a:lnTo>
                <a:lnTo>
                  <a:pt x="928090" y="811315"/>
                </a:lnTo>
                <a:lnTo>
                  <a:pt x="942858" y="807228"/>
                </a:lnTo>
                <a:lnTo>
                  <a:pt x="958080" y="803369"/>
                </a:lnTo>
                <a:lnTo>
                  <a:pt x="973984" y="799736"/>
                </a:lnTo>
                <a:lnTo>
                  <a:pt x="990342" y="796558"/>
                </a:lnTo>
                <a:lnTo>
                  <a:pt x="1007381" y="794061"/>
                </a:lnTo>
                <a:lnTo>
                  <a:pt x="1025102" y="791336"/>
                </a:lnTo>
                <a:lnTo>
                  <a:pt x="1043505" y="789293"/>
                </a:lnTo>
                <a:lnTo>
                  <a:pt x="1062362" y="787477"/>
                </a:lnTo>
                <a:lnTo>
                  <a:pt x="1062362" y="717550"/>
                </a:lnTo>
                <a:close/>
                <a:moveTo>
                  <a:pt x="1134383" y="590324"/>
                </a:moveTo>
                <a:lnTo>
                  <a:pt x="1117597" y="590550"/>
                </a:lnTo>
                <a:lnTo>
                  <a:pt x="1101038" y="591004"/>
                </a:lnTo>
                <a:lnTo>
                  <a:pt x="1084480" y="592138"/>
                </a:lnTo>
                <a:lnTo>
                  <a:pt x="1068375" y="593725"/>
                </a:lnTo>
                <a:lnTo>
                  <a:pt x="1052043" y="595540"/>
                </a:lnTo>
                <a:lnTo>
                  <a:pt x="1035711" y="597807"/>
                </a:lnTo>
                <a:lnTo>
                  <a:pt x="1019833" y="600302"/>
                </a:lnTo>
                <a:lnTo>
                  <a:pt x="1003728" y="603477"/>
                </a:lnTo>
                <a:lnTo>
                  <a:pt x="988077" y="606879"/>
                </a:lnTo>
                <a:lnTo>
                  <a:pt x="972652" y="610734"/>
                </a:lnTo>
                <a:lnTo>
                  <a:pt x="957001" y="614816"/>
                </a:lnTo>
                <a:lnTo>
                  <a:pt x="941803" y="619579"/>
                </a:lnTo>
                <a:lnTo>
                  <a:pt x="926605" y="624341"/>
                </a:lnTo>
                <a:lnTo>
                  <a:pt x="911634" y="629557"/>
                </a:lnTo>
                <a:lnTo>
                  <a:pt x="896890" y="635227"/>
                </a:lnTo>
                <a:lnTo>
                  <a:pt x="882373" y="641124"/>
                </a:lnTo>
                <a:lnTo>
                  <a:pt x="867856" y="647247"/>
                </a:lnTo>
                <a:lnTo>
                  <a:pt x="853566" y="654050"/>
                </a:lnTo>
                <a:lnTo>
                  <a:pt x="839502" y="661081"/>
                </a:lnTo>
                <a:lnTo>
                  <a:pt x="825892" y="668565"/>
                </a:lnTo>
                <a:lnTo>
                  <a:pt x="812056" y="676049"/>
                </a:lnTo>
                <a:lnTo>
                  <a:pt x="798673" y="683986"/>
                </a:lnTo>
                <a:lnTo>
                  <a:pt x="785289" y="692150"/>
                </a:lnTo>
                <a:lnTo>
                  <a:pt x="772360" y="700768"/>
                </a:lnTo>
                <a:lnTo>
                  <a:pt x="759431" y="709840"/>
                </a:lnTo>
                <a:lnTo>
                  <a:pt x="746728" y="718685"/>
                </a:lnTo>
                <a:lnTo>
                  <a:pt x="734479" y="728210"/>
                </a:lnTo>
                <a:lnTo>
                  <a:pt x="722684" y="738188"/>
                </a:lnTo>
                <a:lnTo>
                  <a:pt x="710662" y="748167"/>
                </a:lnTo>
                <a:lnTo>
                  <a:pt x="698867" y="758372"/>
                </a:lnTo>
                <a:lnTo>
                  <a:pt x="687525" y="769031"/>
                </a:lnTo>
                <a:lnTo>
                  <a:pt x="676410" y="779917"/>
                </a:lnTo>
                <a:lnTo>
                  <a:pt x="665522" y="791029"/>
                </a:lnTo>
                <a:lnTo>
                  <a:pt x="655088" y="802369"/>
                </a:lnTo>
                <a:lnTo>
                  <a:pt x="644654" y="813935"/>
                </a:lnTo>
                <a:lnTo>
                  <a:pt x="634673" y="825728"/>
                </a:lnTo>
                <a:lnTo>
                  <a:pt x="624920" y="837974"/>
                </a:lnTo>
                <a:lnTo>
                  <a:pt x="615619" y="850221"/>
                </a:lnTo>
                <a:lnTo>
                  <a:pt x="606319" y="862921"/>
                </a:lnTo>
                <a:lnTo>
                  <a:pt x="597473" y="875621"/>
                </a:lnTo>
                <a:lnTo>
                  <a:pt x="588853" y="888774"/>
                </a:lnTo>
                <a:lnTo>
                  <a:pt x="580461" y="901928"/>
                </a:lnTo>
                <a:lnTo>
                  <a:pt x="572748" y="915308"/>
                </a:lnTo>
                <a:lnTo>
                  <a:pt x="565036" y="928915"/>
                </a:lnTo>
                <a:lnTo>
                  <a:pt x="557778" y="942749"/>
                </a:lnTo>
                <a:lnTo>
                  <a:pt x="550746" y="957037"/>
                </a:lnTo>
                <a:lnTo>
                  <a:pt x="544168" y="971324"/>
                </a:lnTo>
                <a:lnTo>
                  <a:pt x="537590" y="985612"/>
                </a:lnTo>
                <a:lnTo>
                  <a:pt x="531692" y="1000126"/>
                </a:lnTo>
                <a:lnTo>
                  <a:pt x="526021" y="1015094"/>
                </a:lnTo>
                <a:lnTo>
                  <a:pt x="520804" y="1030062"/>
                </a:lnTo>
                <a:lnTo>
                  <a:pt x="516041" y="1045029"/>
                </a:lnTo>
                <a:lnTo>
                  <a:pt x="511277" y="1060451"/>
                </a:lnTo>
                <a:lnTo>
                  <a:pt x="507194" y="1075646"/>
                </a:lnTo>
                <a:lnTo>
                  <a:pt x="503338" y="1091294"/>
                </a:lnTo>
                <a:lnTo>
                  <a:pt x="499936" y="1107169"/>
                </a:lnTo>
                <a:lnTo>
                  <a:pt x="496760" y="1122817"/>
                </a:lnTo>
                <a:lnTo>
                  <a:pt x="494265" y="1138919"/>
                </a:lnTo>
                <a:lnTo>
                  <a:pt x="491997" y="1155021"/>
                </a:lnTo>
                <a:lnTo>
                  <a:pt x="490182" y="1171349"/>
                </a:lnTo>
                <a:lnTo>
                  <a:pt x="488594" y="1187905"/>
                </a:lnTo>
                <a:lnTo>
                  <a:pt x="487687" y="1204233"/>
                </a:lnTo>
                <a:lnTo>
                  <a:pt x="487006" y="1220788"/>
                </a:lnTo>
                <a:lnTo>
                  <a:pt x="486779" y="1237571"/>
                </a:lnTo>
                <a:lnTo>
                  <a:pt x="487006" y="1254126"/>
                </a:lnTo>
                <a:lnTo>
                  <a:pt x="487687" y="1270908"/>
                </a:lnTo>
                <a:lnTo>
                  <a:pt x="488594" y="1287463"/>
                </a:lnTo>
                <a:lnTo>
                  <a:pt x="490182" y="1303565"/>
                </a:lnTo>
                <a:lnTo>
                  <a:pt x="491997" y="1319894"/>
                </a:lnTo>
                <a:lnTo>
                  <a:pt x="494265" y="1336222"/>
                </a:lnTo>
                <a:lnTo>
                  <a:pt x="496760" y="1352097"/>
                </a:lnTo>
                <a:lnTo>
                  <a:pt x="499936" y="1368199"/>
                </a:lnTo>
                <a:lnTo>
                  <a:pt x="503338" y="1383847"/>
                </a:lnTo>
                <a:lnTo>
                  <a:pt x="507194" y="1399269"/>
                </a:lnTo>
                <a:lnTo>
                  <a:pt x="511277" y="1414690"/>
                </a:lnTo>
                <a:lnTo>
                  <a:pt x="516041" y="1429885"/>
                </a:lnTo>
                <a:lnTo>
                  <a:pt x="520804" y="1445306"/>
                </a:lnTo>
                <a:lnTo>
                  <a:pt x="526021" y="1460047"/>
                </a:lnTo>
                <a:lnTo>
                  <a:pt x="531692" y="1474789"/>
                </a:lnTo>
                <a:lnTo>
                  <a:pt x="537590" y="1489530"/>
                </a:lnTo>
                <a:lnTo>
                  <a:pt x="544168" y="1504044"/>
                </a:lnTo>
                <a:lnTo>
                  <a:pt x="550746" y="1518105"/>
                </a:lnTo>
                <a:lnTo>
                  <a:pt x="557778" y="1532165"/>
                </a:lnTo>
                <a:lnTo>
                  <a:pt x="565036" y="1545999"/>
                </a:lnTo>
                <a:lnTo>
                  <a:pt x="572748" y="1559606"/>
                </a:lnTo>
                <a:lnTo>
                  <a:pt x="580461" y="1573214"/>
                </a:lnTo>
                <a:lnTo>
                  <a:pt x="588853" y="1586594"/>
                </a:lnTo>
                <a:lnTo>
                  <a:pt x="597473" y="1599521"/>
                </a:lnTo>
                <a:lnTo>
                  <a:pt x="606319" y="1612221"/>
                </a:lnTo>
                <a:lnTo>
                  <a:pt x="615619" y="1624921"/>
                </a:lnTo>
                <a:lnTo>
                  <a:pt x="624920" y="1637167"/>
                </a:lnTo>
                <a:lnTo>
                  <a:pt x="634673" y="1649187"/>
                </a:lnTo>
                <a:lnTo>
                  <a:pt x="644654" y="1660980"/>
                </a:lnTo>
                <a:lnTo>
                  <a:pt x="655088" y="1672546"/>
                </a:lnTo>
                <a:lnTo>
                  <a:pt x="665522" y="1684339"/>
                </a:lnTo>
                <a:lnTo>
                  <a:pt x="676410" y="1695451"/>
                </a:lnTo>
                <a:lnTo>
                  <a:pt x="687525" y="1706110"/>
                </a:lnTo>
                <a:lnTo>
                  <a:pt x="698867" y="1716769"/>
                </a:lnTo>
                <a:lnTo>
                  <a:pt x="710662" y="1726974"/>
                </a:lnTo>
                <a:lnTo>
                  <a:pt x="722684" y="1737180"/>
                </a:lnTo>
                <a:lnTo>
                  <a:pt x="734479" y="1746705"/>
                </a:lnTo>
                <a:lnTo>
                  <a:pt x="746728" y="1756230"/>
                </a:lnTo>
                <a:lnTo>
                  <a:pt x="759431" y="1765528"/>
                </a:lnTo>
                <a:lnTo>
                  <a:pt x="772360" y="1774146"/>
                </a:lnTo>
                <a:lnTo>
                  <a:pt x="785289" y="1782764"/>
                </a:lnTo>
                <a:lnTo>
                  <a:pt x="798673" y="1790928"/>
                </a:lnTo>
                <a:lnTo>
                  <a:pt x="812056" y="1799092"/>
                </a:lnTo>
                <a:lnTo>
                  <a:pt x="825892" y="1806803"/>
                </a:lnTo>
                <a:lnTo>
                  <a:pt x="839502" y="1814060"/>
                </a:lnTo>
                <a:lnTo>
                  <a:pt x="853566" y="1820864"/>
                </a:lnTo>
                <a:lnTo>
                  <a:pt x="867856" y="1827667"/>
                </a:lnTo>
                <a:lnTo>
                  <a:pt x="882373" y="1834017"/>
                </a:lnTo>
                <a:lnTo>
                  <a:pt x="896890" y="1839914"/>
                </a:lnTo>
                <a:lnTo>
                  <a:pt x="911634" y="1845583"/>
                </a:lnTo>
                <a:lnTo>
                  <a:pt x="926605" y="1850799"/>
                </a:lnTo>
                <a:lnTo>
                  <a:pt x="941803" y="1855789"/>
                </a:lnTo>
                <a:lnTo>
                  <a:pt x="957001" y="1860324"/>
                </a:lnTo>
                <a:lnTo>
                  <a:pt x="972652" y="1864406"/>
                </a:lnTo>
                <a:lnTo>
                  <a:pt x="988077" y="1868489"/>
                </a:lnTo>
                <a:lnTo>
                  <a:pt x="1003728" y="1871664"/>
                </a:lnTo>
                <a:lnTo>
                  <a:pt x="1019833" y="1874839"/>
                </a:lnTo>
                <a:lnTo>
                  <a:pt x="1035711" y="1877333"/>
                </a:lnTo>
                <a:lnTo>
                  <a:pt x="1052043" y="1879828"/>
                </a:lnTo>
                <a:lnTo>
                  <a:pt x="1068375" y="1881415"/>
                </a:lnTo>
                <a:lnTo>
                  <a:pt x="1084480" y="1883003"/>
                </a:lnTo>
                <a:lnTo>
                  <a:pt x="1101038" y="1884137"/>
                </a:lnTo>
                <a:lnTo>
                  <a:pt x="1117597" y="1884590"/>
                </a:lnTo>
                <a:lnTo>
                  <a:pt x="1134383" y="1884817"/>
                </a:lnTo>
                <a:lnTo>
                  <a:pt x="1151168" y="1884590"/>
                </a:lnTo>
                <a:lnTo>
                  <a:pt x="1167500" y="1884137"/>
                </a:lnTo>
                <a:lnTo>
                  <a:pt x="1184059" y="1883003"/>
                </a:lnTo>
                <a:lnTo>
                  <a:pt x="1200617" y="1881415"/>
                </a:lnTo>
                <a:lnTo>
                  <a:pt x="1216949" y="1879828"/>
                </a:lnTo>
                <a:lnTo>
                  <a:pt x="1232827" y="1877333"/>
                </a:lnTo>
                <a:lnTo>
                  <a:pt x="1249159" y="1874839"/>
                </a:lnTo>
                <a:lnTo>
                  <a:pt x="1264810" y="1871664"/>
                </a:lnTo>
                <a:lnTo>
                  <a:pt x="1280689" y="1868489"/>
                </a:lnTo>
                <a:lnTo>
                  <a:pt x="1296340" y="1864406"/>
                </a:lnTo>
                <a:lnTo>
                  <a:pt x="1311538" y="1860324"/>
                </a:lnTo>
                <a:lnTo>
                  <a:pt x="1326962" y="1855789"/>
                </a:lnTo>
                <a:lnTo>
                  <a:pt x="1341933" y="1850799"/>
                </a:lnTo>
                <a:lnTo>
                  <a:pt x="1356904" y="1845583"/>
                </a:lnTo>
                <a:lnTo>
                  <a:pt x="1371875" y="1839914"/>
                </a:lnTo>
                <a:lnTo>
                  <a:pt x="1386392" y="1834017"/>
                </a:lnTo>
                <a:lnTo>
                  <a:pt x="1400909" y="1827667"/>
                </a:lnTo>
                <a:lnTo>
                  <a:pt x="1414973" y="1820864"/>
                </a:lnTo>
                <a:lnTo>
                  <a:pt x="1429263" y="1814060"/>
                </a:lnTo>
                <a:lnTo>
                  <a:pt x="1443100" y="1806803"/>
                </a:lnTo>
                <a:lnTo>
                  <a:pt x="1456710" y="1799092"/>
                </a:lnTo>
                <a:lnTo>
                  <a:pt x="1470093" y="1790928"/>
                </a:lnTo>
                <a:lnTo>
                  <a:pt x="1483249" y="1782764"/>
                </a:lnTo>
                <a:lnTo>
                  <a:pt x="1496405" y="1774146"/>
                </a:lnTo>
                <a:lnTo>
                  <a:pt x="1509108" y="1765528"/>
                </a:lnTo>
                <a:lnTo>
                  <a:pt x="1521810" y="1756230"/>
                </a:lnTo>
                <a:lnTo>
                  <a:pt x="1534286" y="1746705"/>
                </a:lnTo>
                <a:lnTo>
                  <a:pt x="1546308" y="1737180"/>
                </a:lnTo>
                <a:lnTo>
                  <a:pt x="1558103" y="1726974"/>
                </a:lnTo>
                <a:lnTo>
                  <a:pt x="1569672" y="1716769"/>
                </a:lnTo>
                <a:lnTo>
                  <a:pt x="1581240" y="1706110"/>
                </a:lnTo>
                <a:lnTo>
                  <a:pt x="1592128" y="1695451"/>
                </a:lnTo>
                <a:lnTo>
                  <a:pt x="1603016" y="1684339"/>
                </a:lnTo>
                <a:lnTo>
                  <a:pt x="1613677" y="1672546"/>
                </a:lnTo>
                <a:lnTo>
                  <a:pt x="1623884" y="1660980"/>
                </a:lnTo>
                <a:lnTo>
                  <a:pt x="1634092" y="1649187"/>
                </a:lnTo>
                <a:lnTo>
                  <a:pt x="1643845" y="1637167"/>
                </a:lnTo>
                <a:lnTo>
                  <a:pt x="1653372" y="1624921"/>
                </a:lnTo>
                <a:lnTo>
                  <a:pt x="1662445" y="1612221"/>
                </a:lnTo>
                <a:lnTo>
                  <a:pt x="1671519" y="1599521"/>
                </a:lnTo>
                <a:lnTo>
                  <a:pt x="1679911" y="1586594"/>
                </a:lnTo>
                <a:lnTo>
                  <a:pt x="1688304" y="1573214"/>
                </a:lnTo>
                <a:lnTo>
                  <a:pt x="1696243" y="1559606"/>
                </a:lnTo>
                <a:lnTo>
                  <a:pt x="1703729" y="1545999"/>
                </a:lnTo>
                <a:lnTo>
                  <a:pt x="1711214" y="1532165"/>
                </a:lnTo>
                <a:lnTo>
                  <a:pt x="1718019" y="1518105"/>
                </a:lnTo>
                <a:lnTo>
                  <a:pt x="1724824" y="1504044"/>
                </a:lnTo>
                <a:lnTo>
                  <a:pt x="1730948" y="1489530"/>
                </a:lnTo>
                <a:lnTo>
                  <a:pt x="1736846" y="1474789"/>
                </a:lnTo>
                <a:lnTo>
                  <a:pt x="1742517" y="1460047"/>
                </a:lnTo>
                <a:lnTo>
                  <a:pt x="1747734" y="1445306"/>
                </a:lnTo>
                <a:lnTo>
                  <a:pt x="1752724" y="1429885"/>
                </a:lnTo>
                <a:lnTo>
                  <a:pt x="1757261" y="1414690"/>
                </a:lnTo>
                <a:lnTo>
                  <a:pt x="1761571" y="1399269"/>
                </a:lnTo>
                <a:lnTo>
                  <a:pt x="1765427" y="1383847"/>
                </a:lnTo>
                <a:lnTo>
                  <a:pt x="1768602" y="1368199"/>
                </a:lnTo>
                <a:lnTo>
                  <a:pt x="1771778" y="1352097"/>
                </a:lnTo>
                <a:lnTo>
                  <a:pt x="1774273" y="1336222"/>
                </a:lnTo>
                <a:lnTo>
                  <a:pt x="1776768" y="1319894"/>
                </a:lnTo>
                <a:lnTo>
                  <a:pt x="1778583" y="1303565"/>
                </a:lnTo>
                <a:lnTo>
                  <a:pt x="1779944" y="1287463"/>
                </a:lnTo>
                <a:lnTo>
                  <a:pt x="1781078" y="1270908"/>
                </a:lnTo>
                <a:lnTo>
                  <a:pt x="1781532" y="1254126"/>
                </a:lnTo>
                <a:lnTo>
                  <a:pt x="1781759" y="1237571"/>
                </a:lnTo>
                <a:lnTo>
                  <a:pt x="1781532" y="1220788"/>
                </a:lnTo>
                <a:lnTo>
                  <a:pt x="1781078" y="1204233"/>
                </a:lnTo>
                <a:lnTo>
                  <a:pt x="1779944" y="1187905"/>
                </a:lnTo>
                <a:lnTo>
                  <a:pt x="1778583" y="1171349"/>
                </a:lnTo>
                <a:lnTo>
                  <a:pt x="1776768" y="1155021"/>
                </a:lnTo>
                <a:lnTo>
                  <a:pt x="1774273" y="1138919"/>
                </a:lnTo>
                <a:lnTo>
                  <a:pt x="1771778" y="1122817"/>
                </a:lnTo>
                <a:lnTo>
                  <a:pt x="1768602" y="1107169"/>
                </a:lnTo>
                <a:lnTo>
                  <a:pt x="1765427" y="1091294"/>
                </a:lnTo>
                <a:lnTo>
                  <a:pt x="1761571" y="1075646"/>
                </a:lnTo>
                <a:lnTo>
                  <a:pt x="1757261" y="1060451"/>
                </a:lnTo>
                <a:lnTo>
                  <a:pt x="1752724" y="1045029"/>
                </a:lnTo>
                <a:lnTo>
                  <a:pt x="1747734" y="1030062"/>
                </a:lnTo>
                <a:lnTo>
                  <a:pt x="1742517" y="1015094"/>
                </a:lnTo>
                <a:lnTo>
                  <a:pt x="1736846" y="1000126"/>
                </a:lnTo>
                <a:lnTo>
                  <a:pt x="1730948" y="985612"/>
                </a:lnTo>
                <a:lnTo>
                  <a:pt x="1724824" y="971324"/>
                </a:lnTo>
                <a:lnTo>
                  <a:pt x="1718019" y="957037"/>
                </a:lnTo>
                <a:lnTo>
                  <a:pt x="1711214" y="942749"/>
                </a:lnTo>
                <a:lnTo>
                  <a:pt x="1703729" y="928915"/>
                </a:lnTo>
                <a:lnTo>
                  <a:pt x="1696243" y="915308"/>
                </a:lnTo>
                <a:lnTo>
                  <a:pt x="1688304" y="901928"/>
                </a:lnTo>
                <a:lnTo>
                  <a:pt x="1679911" y="888774"/>
                </a:lnTo>
                <a:lnTo>
                  <a:pt x="1671519" y="875621"/>
                </a:lnTo>
                <a:lnTo>
                  <a:pt x="1662445" y="862921"/>
                </a:lnTo>
                <a:lnTo>
                  <a:pt x="1653372" y="850221"/>
                </a:lnTo>
                <a:lnTo>
                  <a:pt x="1643845" y="837974"/>
                </a:lnTo>
                <a:lnTo>
                  <a:pt x="1634092" y="825728"/>
                </a:lnTo>
                <a:lnTo>
                  <a:pt x="1623884" y="813935"/>
                </a:lnTo>
                <a:lnTo>
                  <a:pt x="1613677" y="802369"/>
                </a:lnTo>
                <a:lnTo>
                  <a:pt x="1603016" y="791029"/>
                </a:lnTo>
                <a:lnTo>
                  <a:pt x="1592128" y="779917"/>
                </a:lnTo>
                <a:lnTo>
                  <a:pt x="1581240" y="769031"/>
                </a:lnTo>
                <a:lnTo>
                  <a:pt x="1569672" y="758372"/>
                </a:lnTo>
                <a:lnTo>
                  <a:pt x="1558103" y="748167"/>
                </a:lnTo>
                <a:lnTo>
                  <a:pt x="1546308" y="738188"/>
                </a:lnTo>
                <a:lnTo>
                  <a:pt x="1534286" y="728210"/>
                </a:lnTo>
                <a:lnTo>
                  <a:pt x="1521810" y="718685"/>
                </a:lnTo>
                <a:lnTo>
                  <a:pt x="1509108" y="709840"/>
                </a:lnTo>
                <a:lnTo>
                  <a:pt x="1496405" y="700768"/>
                </a:lnTo>
                <a:lnTo>
                  <a:pt x="1483249" y="692150"/>
                </a:lnTo>
                <a:lnTo>
                  <a:pt x="1470093" y="683986"/>
                </a:lnTo>
                <a:lnTo>
                  <a:pt x="1456710" y="676049"/>
                </a:lnTo>
                <a:lnTo>
                  <a:pt x="1443100" y="668565"/>
                </a:lnTo>
                <a:lnTo>
                  <a:pt x="1429263" y="661081"/>
                </a:lnTo>
                <a:lnTo>
                  <a:pt x="1414973" y="654050"/>
                </a:lnTo>
                <a:lnTo>
                  <a:pt x="1400909" y="647247"/>
                </a:lnTo>
                <a:lnTo>
                  <a:pt x="1386392" y="641124"/>
                </a:lnTo>
                <a:lnTo>
                  <a:pt x="1371875" y="635227"/>
                </a:lnTo>
                <a:lnTo>
                  <a:pt x="1356904" y="629557"/>
                </a:lnTo>
                <a:lnTo>
                  <a:pt x="1341933" y="624341"/>
                </a:lnTo>
                <a:lnTo>
                  <a:pt x="1326962" y="619579"/>
                </a:lnTo>
                <a:lnTo>
                  <a:pt x="1311538" y="614816"/>
                </a:lnTo>
                <a:lnTo>
                  <a:pt x="1296340" y="610734"/>
                </a:lnTo>
                <a:lnTo>
                  <a:pt x="1280689" y="606879"/>
                </a:lnTo>
                <a:lnTo>
                  <a:pt x="1264810" y="603477"/>
                </a:lnTo>
                <a:lnTo>
                  <a:pt x="1249159" y="600302"/>
                </a:lnTo>
                <a:lnTo>
                  <a:pt x="1232827" y="597807"/>
                </a:lnTo>
                <a:lnTo>
                  <a:pt x="1216949" y="595540"/>
                </a:lnTo>
                <a:lnTo>
                  <a:pt x="1200617" y="593725"/>
                </a:lnTo>
                <a:lnTo>
                  <a:pt x="1184059" y="592138"/>
                </a:lnTo>
                <a:lnTo>
                  <a:pt x="1167500" y="591004"/>
                </a:lnTo>
                <a:lnTo>
                  <a:pt x="1151168" y="590550"/>
                </a:lnTo>
                <a:lnTo>
                  <a:pt x="1134383" y="590324"/>
                </a:lnTo>
                <a:close/>
                <a:moveTo>
                  <a:pt x="127706" y="417513"/>
                </a:moveTo>
                <a:lnTo>
                  <a:pt x="2140832" y="417513"/>
                </a:lnTo>
                <a:lnTo>
                  <a:pt x="2147637" y="417740"/>
                </a:lnTo>
                <a:lnTo>
                  <a:pt x="2153988" y="418420"/>
                </a:lnTo>
                <a:lnTo>
                  <a:pt x="2160567" y="419100"/>
                </a:lnTo>
                <a:lnTo>
                  <a:pt x="2166691" y="420234"/>
                </a:lnTo>
                <a:lnTo>
                  <a:pt x="2173042" y="421595"/>
                </a:lnTo>
                <a:lnTo>
                  <a:pt x="2179167" y="423182"/>
                </a:lnTo>
                <a:lnTo>
                  <a:pt x="2185064" y="425223"/>
                </a:lnTo>
                <a:lnTo>
                  <a:pt x="2190735" y="427718"/>
                </a:lnTo>
                <a:lnTo>
                  <a:pt x="2196406" y="430213"/>
                </a:lnTo>
                <a:lnTo>
                  <a:pt x="2201850" y="432934"/>
                </a:lnTo>
                <a:lnTo>
                  <a:pt x="2207294" y="436109"/>
                </a:lnTo>
                <a:lnTo>
                  <a:pt x="2212511" y="439511"/>
                </a:lnTo>
                <a:lnTo>
                  <a:pt x="2217274" y="442913"/>
                </a:lnTo>
                <a:lnTo>
                  <a:pt x="2222265" y="446768"/>
                </a:lnTo>
                <a:lnTo>
                  <a:pt x="2226801" y="450850"/>
                </a:lnTo>
                <a:lnTo>
                  <a:pt x="2231338" y="454932"/>
                </a:lnTo>
                <a:lnTo>
                  <a:pt x="2235648" y="459241"/>
                </a:lnTo>
                <a:lnTo>
                  <a:pt x="2239504" y="464004"/>
                </a:lnTo>
                <a:lnTo>
                  <a:pt x="2243360" y="468766"/>
                </a:lnTo>
                <a:lnTo>
                  <a:pt x="2246989" y="473756"/>
                </a:lnTo>
                <a:lnTo>
                  <a:pt x="2250392" y="478972"/>
                </a:lnTo>
                <a:lnTo>
                  <a:pt x="2253340" y="484415"/>
                </a:lnTo>
                <a:lnTo>
                  <a:pt x="2256062" y="489857"/>
                </a:lnTo>
                <a:lnTo>
                  <a:pt x="2258558" y="495527"/>
                </a:lnTo>
                <a:lnTo>
                  <a:pt x="2260826" y="501423"/>
                </a:lnTo>
                <a:lnTo>
                  <a:pt x="2262867" y="507320"/>
                </a:lnTo>
                <a:lnTo>
                  <a:pt x="2264682" y="513216"/>
                </a:lnTo>
                <a:lnTo>
                  <a:pt x="2266043" y="519340"/>
                </a:lnTo>
                <a:lnTo>
                  <a:pt x="2267404" y="525916"/>
                </a:lnTo>
                <a:lnTo>
                  <a:pt x="2268084" y="532040"/>
                </a:lnTo>
                <a:lnTo>
                  <a:pt x="2268538" y="538390"/>
                </a:lnTo>
                <a:lnTo>
                  <a:pt x="2268538" y="545193"/>
                </a:lnTo>
                <a:lnTo>
                  <a:pt x="2268538" y="1929948"/>
                </a:lnTo>
                <a:lnTo>
                  <a:pt x="2268538" y="1936524"/>
                </a:lnTo>
                <a:lnTo>
                  <a:pt x="2268084" y="1942874"/>
                </a:lnTo>
                <a:lnTo>
                  <a:pt x="2267404" y="1949451"/>
                </a:lnTo>
                <a:lnTo>
                  <a:pt x="2266043" y="1955574"/>
                </a:lnTo>
                <a:lnTo>
                  <a:pt x="2264682" y="1961698"/>
                </a:lnTo>
                <a:lnTo>
                  <a:pt x="2262867" y="1967821"/>
                </a:lnTo>
                <a:lnTo>
                  <a:pt x="2260826" y="1973944"/>
                </a:lnTo>
                <a:lnTo>
                  <a:pt x="2258558" y="1979614"/>
                </a:lnTo>
                <a:lnTo>
                  <a:pt x="2256062" y="1985283"/>
                </a:lnTo>
                <a:lnTo>
                  <a:pt x="2253340" y="1990499"/>
                </a:lnTo>
                <a:lnTo>
                  <a:pt x="2250392" y="1995942"/>
                </a:lnTo>
                <a:lnTo>
                  <a:pt x="2246989" y="2001158"/>
                </a:lnTo>
                <a:lnTo>
                  <a:pt x="2243360" y="2006374"/>
                </a:lnTo>
                <a:lnTo>
                  <a:pt x="2239504" y="2010910"/>
                </a:lnTo>
                <a:lnTo>
                  <a:pt x="2235648" y="2015673"/>
                </a:lnTo>
                <a:lnTo>
                  <a:pt x="2231338" y="2019982"/>
                </a:lnTo>
                <a:lnTo>
                  <a:pt x="2226801" y="2024290"/>
                </a:lnTo>
                <a:lnTo>
                  <a:pt x="2222265" y="2028373"/>
                </a:lnTo>
                <a:lnTo>
                  <a:pt x="2217274" y="2032228"/>
                </a:lnTo>
                <a:lnTo>
                  <a:pt x="2212511" y="2035630"/>
                </a:lnTo>
                <a:lnTo>
                  <a:pt x="2207294" y="2039032"/>
                </a:lnTo>
                <a:lnTo>
                  <a:pt x="2201850" y="2042207"/>
                </a:lnTo>
                <a:lnTo>
                  <a:pt x="2196406" y="2044928"/>
                </a:lnTo>
                <a:lnTo>
                  <a:pt x="2190735" y="2047423"/>
                </a:lnTo>
                <a:lnTo>
                  <a:pt x="2185064" y="2049690"/>
                </a:lnTo>
                <a:lnTo>
                  <a:pt x="2179167" y="2051732"/>
                </a:lnTo>
                <a:lnTo>
                  <a:pt x="2173042" y="2053546"/>
                </a:lnTo>
                <a:lnTo>
                  <a:pt x="2166691" y="2054907"/>
                </a:lnTo>
                <a:lnTo>
                  <a:pt x="2160567" y="2056040"/>
                </a:lnTo>
                <a:lnTo>
                  <a:pt x="2153988" y="2056948"/>
                </a:lnTo>
                <a:lnTo>
                  <a:pt x="2147637" y="2057401"/>
                </a:lnTo>
                <a:lnTo>
                  <a:pt x="2140832" y="2057401"/>
                </a:lnTo>
                <a:lnTo>
                  <a:pt x="127706" y="2057401"/>
                </a:lnTo>
                <a:lnTo>
                  <a:pt x="121355" y="2057401"/>
                </a:lnTo>
                <a:lnTo>
                  <a:pt x="114776" y="2056948"/>
                </a:lnTo>
                <a:lnTo>
                  <a:pt x="108425" y="2056040"/>
                </a:lnTo>
                <a:lnTo>
                  <a:pt x="101847" y="2054907"/>
                </a:lnTo>
                <a:lnTo>
                  <a:pt x="95723" y="2053546"/>
                </a:lnTo>
                <a:lnTo>
                  <a:pt x="89825" y="2051732"/>
                </a:lnTo>
                <a:lnTo>
                  <a:pt x="83927" y="2049690"/>
                </a:lnTo>
                <a:lnTo>
                  <a:pt x="77803" y="2047423"/>
                </a:lnTo>
                <a:lnTo>
                  <a:pt x="72586" y="2044928"/>
                </a:lnTo>
                <a:lnTo>
                  <a:pt x="66915" y="2042207"/>
                </a:lnTo>
                <a:lnTo>
                  <a:pt x="61471" y="2039032"/>
                </a:lnTo>
                <a:lnTo>
                  <a:pt x="56254" y="2035630"/>
                </a:lnTo>
                <a:lnTo>
                  <a:pt x="51264" y="2032228"/>
                </a:lnTo>
                <a:lnTo>
                  <a:pt x="46500" y="2028373"/>
                </a:lnTo>
                <a:lnTo>
                  <a:pt x="41737" y="2024290"/>
                </a:lnTo>
                <a:lnTo>
                  <a:pt x="37427" y="2019982"/>
                </a:lnTo>
                <a:lnTo>
                  <a:pt x="33344" y="2015673"/>
                </a:lnTo>
                <a:lnTo>
                  <a:pt x="29261" y="2010910"/>
                </a:lnTo>
                <a:lnTo>
                  <a:pt x="25632" y="2006374"/>
                </a:lnTo>
                <a:lnTo>
                  <a:pt x="22002" y="2001158"/>
                </a:lnTo>
                <a:lnTo>
                  <a:pt x="18600" y="1995942"/>
                </a:lnTo>
                <a:lnTo>
                  <a:pt x="15424" y="1990499"/>
                </a:lnTo>
                <a:lnTo>
                  <a:pt x="12702" y="1985283"/>
                </a:lnTo>
                <a:lnTo>
                  <a:pt x="9980" y="1979614"/>
                </a:lnTo>
                <a:lnTo>
                  <a:pt x="7712" y="1973944"/>
                </a:lnTo>
                <a:lnTo>
                  <a:pt x="5671" y="1967821"/>
                </a:lnTo>
                <a:lnTo>
                  <a:pt x="4083" y="1961698"/>
                </a:lnTo>
                <a:lnTo>
                  <a:pt x="2495" y="1955574"/>
                </a:lnTo>
                <a:lnTo>
                  <a:pt x="1588" y="1949451"/>
                </a:lnTo>
                <a:lnTo>
                  <a:pt x="680" y="1942874"/>
                </a:lnTo>
                <a:lnTo>
                  <a:pt x="227" y="1936524"/>
                </a:lnTo>
                <a:lnTo>
                  <a:pt x="0" y="1929948"/>
                </a:lnTo>
                <a:lnTo>
                  <a:pt x="0" y="545193"/>
                </a:lnTo>
                <a:lnTo>
                  <a:pt x="227" y="538390"/>
                </a:lnTo>
                <a:lnTo>
                  <a:pt x="680" y="532040"/>
                </a:lnTo>
                <a:lnTo>
                  <a:pt x="1588" y="525916"/>
                </a:lnTo>
                <a:lnTo>
                  <a:pt x="2495" y="519340"/>
                </a:lnTo>
                <a:lnTo>
                  <a:pt x="4083" y="513216"/>
                </a:lnTo>
                <a:lnTo>
                  <a:pt x="5671" y="507320"/>
                </a:lnTo>
                <a:lnTo>
                  <a:pt x="7712" y="501423"/>
                </a:lnTo>
                <a:lnTo>
                  <a:pt x="9980" y="495527"/>
                </a:lnTo>
                <a:lnTo>
                  <a:pt x="12702" y="489857"/>
                </a:lnTo>
                <a:lnTo>
                  <a:pt x="15424" y="484415"/>
                </a:lnTo>
                <a:lnTo>
                  <a:pt x="18600" y="478972"/>
                </a:lnTo>
                <a:lnTo>
                  <a:pt x="22002" y="473756"/>
                </a:lnTo>
                <a:lnTo>
                  <a:pt x="25632" y="468766"/>
                </a:lnTo>
                <a:lnTo>
                  <a:pt x="29261" y="464004"/>
                </a:lnTo>
                <a:lnTo>
                  <a:pt x="33344" y="459241"/>
                </a:lnTo>
                <a:lnTo>
                  <a:pt x="37427" y="454932"/>
                </a:lnTo>
                <a:lnTo>
                  <a:pt x="41737" y="450850"/>
                </a:lnTo>
                <a:lnTo>
                  <a:pt x="46500" y="446768"/>
                </a:lnTo>
                <a:lnTo>
                  <a:pt x="51264" y="442913"/>
                </a:lnTo>
                <a:lnTo>
                  <a:pt x="56254" y="439511"/>
                </a:lnTo>
                <a:lnTo>
                  <a:pt x="61471" y="436109"/>
                </a:lnTo>
                <a:lnTo>
                  <a:pt x="66915" y="432934"/>
                </a:lnTo>
                <a:lnTo>
                  <a:pt x="72586" y="430213"/>
                </a:lnTo>
                <a:lnTo>
                  <a:pt x="77803" y="427718"/>
                </a:lnTo>
                <a:lnTo>
                  <a:pt x="83927" y="425223"/>
                </a:lnTo>
                <a:lnTo>
                  <a:pt x="89825" y="423182"/>
                </a:lnTo>
                <a:lnTo>
                  <a:pt x="95723" y="421595"/>
                </a:lnTo>
                <a:lnTo>
                  <a:pt x="101847" y="420234"/>
                </a:lnTo>
                <a:lnTo>
                  <a:pt x="108425" y="419100"/>
                </a:lnTo>
                <a:lnTo>
                  <a:pt x="114776" y="418420"/>
                </a:lnTo>
                <a:lnTo>
                  <a:pt x="121355" y="417740"/>
                </a:lnTo>
                <a:lnTo>
                  <a:pt x="127706" y="417513"/>
                </a:lnTo>
                <a:close/>
                <a:moveTo>
                  <a:pt x="892905" y="0"/>
                </a:moveTo>
                <a:lnTo>
                  <a:pt x="1374273" y="0"/>
                </a:lnTo>
                <a:lnTo>
                  <a:pt x="1383574" y="226"/>
                </a:lnTo>
                <a:lnTo>
                  <a:pt x="1392875" y="679"/>
                </a:lnTo>
                <a:lnTo>
                  <a:pt x="1402175" y="2038"/>
                </a:lnTo>
                <a:lnTo>
                  <a:pt x="1411022" y="3624"/>
                </a:lnTo>
                <a:lnTo>
                  <a:pt x="1419869" y="5662"/>
                </a:lnTo>
                <a:lnTo>
                  <a:pt x="1428716" y="8154"/>
                </a:lnTo>
                <a:lnTo>
                  <a:pt x="1437110" y="11098"/>
                </a:lnTo>
                <a:lnTo>
                  <a:pt x="1445503" y="14269"/>
                </a:lnTo>
                <a:lnTo>
                  <a:pt x="1453669" y="17893"/>
                </a:lnTo>
                <a:lnTo>
                  <a:pt x="1461382" y="21743"/>
                </a:lnTo>
                <a:lnTo>
                  <a:pt x="1469095" y="26500"/>
                </a:lnTo>
                <a:lnTo>
                  <a:pt x="1476581" y="31030"/>
                </a:lnTo>
                <a:lnTo>
                  <a:pt x="1483840" y="36239"/>
                </a:lnTo>
                <a:lnTo>
                  <a:pt x="1490872" y="41675"/>
                </a:lnTo>
                <a:lnTo>
                  <a:pt x="1497224" y="47337"/>
                </a:lnTo>
                <a:lnTo>
                  <a:pt x="1503802" y="53453"/>
                </a:lnTo>
                <a:lnTo>
                  <a:pt x="1509927" y="60021"/>
                </a:lnTo>
                <a:lnTo>
                  <a:pt x="1515598" y="66363"/>
                </a:lnTo>
                <a:lnTo>
                  <a:pt x="1521043" y="73384"/>
                </a:lnTo>
                <a:lnTo>
                  <a:pt x="1526260" y="80632"/>
                </a:lnTo>
                <a:lnTo>
                  <a:pt x="1530797" y="88107"/>
                </a:lnTo>
                <a:lnTo>
                  <a:pt x="1535334" y="95807"/>
                </a:lnTo>
                <a:lnTo>
                  <a:pt x="1539417" y="103508"/>
                </a:lnTo>
                <a:lnTo>
                  <a:pt x="1543047" y="111662"/>
                </a:lnTo>
                <a:lnTo>
                  <a:pt x="1546223" y="120043"/>
                </a:lnTo>
                <a:lnTo>
                  <a:pt x="1549172" y="128423"/>
                </a:lnTo>
                <a:lnTo>
                  <a:pt x="1551667" y="137256"/>
                </a:lnTo>
                <a:lnTo>
                  <a:pt x="1553709" y="146090"/>
                </a:lnTo>
                <a:lnTo>
                  <a:pt x="1555297" y="154923"/>
                </a:lnTo>
                <a:lnTo>
                  <a:pt x="1556658" y="163983"/>
                </a:lnTo>
                <a:lnTo>
                  <a:pt x="1557111" y="173269"/>
                </a:lnTo>
                <a:lnTo>
                  <a:pt x="1557338" y="182782"/>
                </a:lnTo>
                <a:lnTo>
                  <a:pt x="1557338" y="354013"/>
                </a:lnTo>
                <a:lnTo>
                  <a:pt x="1404217" y="354013"/>
                </a:lnTo>
                <a:lnTo>
                  <a:pt x="1404217" y="182782"/>
                </a:lnTo>
                <a:lnTo>
                  <a:pt x="1404217" y="179837"/>
                </a:lnTo>
                <a:lnTo>
                  <a:pt x="1403536" y="176667"/>
                </a:lnTo>
                <a:lnTo>
                  <a:pt x="1402856" y="173722"/>
                </a:lnTo>
                <a:lnTo>
                  <a:pt x="1401948" y="171231"/>
                </a:lnTo>
                <a:lnTo>
                  <a:pt x="1400587" y="168286"/>
                </a:lnTo>
                <a:lnTo>
                  <a:pt x="1398999" y="166021"/>
                </a:lnTo>
                <a:lnTo>
                  <a:pt x="1397412" y="163756"/>
                </a:lnTo>
                <a:lnTo>
                  <a:pt x="1395370" y="161718"/>
                </a:lnTo>
                <a:lnTo>
                  <a:pt x="1393328" y="159679"/>
                </a:lnTo>
                <a:lnTo>
                  <a:pt x="1391060" y="157867"/>
                </a:lnTo>
                <a:lnTo>
                  <a:pt x="1388338" y="156508"/>
                </a:lnTo>
                <a:lnTo>
                  <a:pt x="1385842" y="155149"/>
                </a:lnTo>
                <a:lnTo>
                  <a:pt x="1383347" y="154243"/>
                </a:lnTo>
                <a:lnTo>
                  <a:pt x="1380171" y="153564"/>
                </a:lnTo>
                <a:lnTo>
                  <a:pt x="1377222" y="152884"/>
                </a:lnTo>
                <a:lnTo>
                  <a:pt x="1374273" y="152658"/>
                </a:lnTo>
                <a:lnTo>
                  <a:pt x="892905" y="152658"/>
                </a:lnTo>
                <a:lnTo>
                  <a:pt x="889956" y="152884"/>
                </a:lnTo>
                <a:lnTo>
                  <a:pt x="886780" y="153564"/>
                </a:lnTo>
                <a:lnTo>
                  <a:pt x="884058" y="154243"/>
                </a:lnTo>
                <a:lnTo>
                  <a:pt x="881109" y="155149"/>
                </a:lnTo>
                <a:lnTo>
                  <a:pt x="878614" y="156508"/>
                </a:lnTo>
                <a:lnTo>
                  <a:pt x="876118" y="157867"/>
                </a:lnTo>
                <a:lnTo>
                  <a:pt x="873623" y="159679"/>
                </a:lnTo>
                <a:lnTo>
                  <a:pt x="871581" y="161718"/>
                </a:lnTo>
                <a:lnTo>
                  <a:pt x="869767" y="163756"/>
                </a:lnTo>
                <a:lnTo>
                  <a:pt x="867952" y="166021"/>
                </a:lnTo>
                <a:lnTo>
                  <a:pt x="866591" y="168286"/>
                </a:lnTo>
                <a:lnTo>
                  <a:pt x="865230" y="171231"/>
                </a:lnTo>
                <a:lnTo>
                  <a:pt x="864096" y="173722"/>
                </a:lnTo>
                <a:lnTo>
                  <a:pt x="863415" y="176667"/>
                </a:lnTo>
                <a:lnTo>
                  <a:pt x="863188" y="179837"/>
                </a:lnTo>
                <a:lnTo>
                  <a:pt x="862961" y="182782"/>
                </a:lnTo>
                <a:lnTo>
                  <a:pt x="862961" y="354013"/>
                </a:lnTo>
                <a:lnTo>
                  <a:pt x="709613" y="354013"/>
                </a:lnTo>
                <a:lnTo>
                  <a:pt x="709613" y="182782"/>
                </a:lnTo>
                <a:lnTo>
                  <a:pt x="709840" y="173269"/>
                </a:lnTo>
                <a:lnTo>
                  <a:pt x="710747" y="163983"/>
                </a:lnTo>
                <a:lnTo>
                  <a:pt x="711654" y="154923"/>
                </a:lnTo>
                <a:lnTo>
                  <a:pt x="713469" y="146090"/>
                </a:lnTo>
                <a:lnTo>
                  <a:pt x="715511" y="137256"/>
                </a:lnTo>
                <a:lnTo>
                  <a:pt x="718006" y="128423"/>
                </a:lnTo>
                <a:lnTo>
                  <a:pt x="720728" y="120043"/>
                </a:lnTo>
                <a:lnTo>
                  <a:pt x="724131" y="111662"/>
                </a:lnTo>
                <a:lnTo>
                  <a:pt x="727761" y="103508"/>
                </a:lnTo>
                <a:lnTo>
                  <a:pt x="731844" y="95807"/>
                </a:lnTo>
                <a:lnTo>
                  <a:pt x="736154" y="88107"/>
                </a:lnTo>
                <a:lnTo>
                  <a:pt x="741145" y="80632"/>
                </a:lnTo>
                <a:lnTo>
                  <a:pt x="745908" y="73384"/>
                </a:lnTo>
                <a:lnTo>
                  <a:pt x="751806" y="66363"/>
                </a:lnTo>
                <a:lnTo>
                  <a:pt x="757478" y="60021"/>
                </a:lnTo>
                <a:lnTo>
                  <a:pt x="763376" y="53453"/>
                </a:lnTo>
                <a:lnTo>
                  <a:pt x="769727" y="47337"/>
                </a:lnTo>
                <a:lnTo>
                  <a:pt x="776533" y="41675"/>
                </a:lnTo>
                <a:lnTo>
                  <a:pt x="783338" y="36239"/>
                </a:lnTo>
                <a:lnTo>
                  <a:pt x="790597" y="31030"/>
                </a:lnTo>
                <a:lnTo>
                  <a:pt x="797856" y="26500"/>
                </a:lnTo>
                <a:lnTo>
                  <a:pt x="805569" y="21743"/>
                </a:lnTo>
                <a:lnTo>
                  <a:pt x="813509" y="17893"/>
                </a:lnTo>
                <a:lnTo>
                  <a:pt x="821675" y="14269"/>
                </a:lnTo>
                <a:lnTo>
                  <a:pt x="830069" y="11098"/>
                </a:lnTo>
                <a:lnTo>
                  <a:pt x="838689" y="8154"/>
                </a:lnTo>
                <a:lnTo>
                  <a:pt x="847082" y="5662"/>
                </a:lnTo>
                <a:lnTo>
                  <a:pt x="856156" y="3624"/>
                </a:lnTo>
                <a:lnTo>
                  <a:pt x="865003" y="2038"/>
                </a:lnTo>
                <a:lnTo>
                  <a:pt x="874304" y="679"/>
                </a:lnTo>
                <a:lnTo>
                  <a:pt x="883604" y="226"/>
                </a:lnTo>
                <a:lnTo>
                  <a:pt x="892905"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文本框 18"/>
          <p:cNvSpPr txBox="1"/>
          <p:nvPr/>
        </p:nvSpPr>
        <p:spPr>
          <a:xfrm>
            <a:off x="8805491" y="3103235"/>
            <a:ext cx="1753507" cy="954107"/>
          </a:xfrm>
          <a:prstGeom prst="rect">
            <a:avLst/>
          </a:prstGeom>
          <a:noFill/>
        </p:spPr>
        <p:txBody>
          <a:bodyPr wrap="square" rtlCol="0">
            <a:spAutoFit/>
          </a:bodyPr>
          <a:lstStyle/>
          <a:p>
            <a:pPr algn="ctr"/>
            <a:r>
              <a:rPr lang="zh-CN" altLang="en-US" sz="2800" dirty="0">
                <a:solidFill>
                  <a:schemeClr val="bg1"/>
                </a:solidFill>
                <a:latin typeface="Helvetica" panose="020B0604020202030204" pitchFamily="34" charset="0"/>
              </a:rPr>
              <a:t>减少尾气排放</a:t>
            </a:r>
            <a:endParaRPr lang="zh-CN" altLang="en-US" sz="2800" dirty="0">
              <a:solidFill>
                <a:schemeClr val="bg1"/>
              </a:solidFill>
              <a:latin typeface="Helvetica" panose="020B060402020203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82" y="1746751"/>
            <a:ext cx="5513680" cy="3999898"/>
          </a:xfrm>
          <a:prstGeom prst="rect">
            <a:avLst/>
          </a:prstGeom>
        </p:spPr>
      </p:pic>
      <p:sp>
        <p:nvSpPr>
          <p:cNvPr id="4" name="矩形 3"/>
          <p:cNvSpPr/>
          <p:nvPr/>
        </p:nvSpPr>
        <p:spPr>
          <a:xfrm>
            <a:off x="213358" y="2669443"/>
            <a:ext cx="5882642" cy="1446550"/>
          </a:xfrm>
          <a:prstGeom prst="rect">
            <a:avLst/>
          </a:prstGeom>
          <a:noFill/>
        </p:spPr>
        <p:txBody>
          <a:bodyPr wrap="square" lIns="91440" tIns="45720" rIns="91440" bIns="45720">
            <a:spAutoFit/>
          </a:bodyPr>
          <a:lstStyle/>
          <a:p>
            <a:pPr algn="ctr"/>
            <a:r>
              <a:rPr lang="zh-CN" altLang="en-US" sz="4400" b="1" dirty="0">
                <a:ln w="9525">
                  <a:solidFill>
                    <a:schemeClr val="bg1"/>
                  </a:solidFill>
                  <a:prstDash val="solid"/>
                </a:ln>
                <a:effectLst>
                  <a:outerShdw blurRad="12700" dist="38100" dir="2700000" algn="tl" rotWithShape="0">
                    <a:schemeClr val="bg1">
                      <a:lumMod val="50000"/>
                    </a:schemeClr>
                  </a:outerShdw>
                </a:effectLst>
              </a:rPr>
              <a:t>                 别让肮脏</a:t>
            </a:r>
            <a:endParaRPr lang="en-US" altLang="zh-CN" sz="4400" b="1" dirty="0">
              <a:ln w="9525">
                <a:solidFill>
                  <a:schemeClr val="bg1"/>
                </a:solidFill>
                <a:prstDash val="solid"/>
              </a:ln>
              <a:effectLst>
                <a:outerShdw blurRad="12700" dist="38100" dir="2700000" algn="tl" rotWithShape="0">
                  <a:schemeClr val="bg1">
                    <a:lumMod val="50000"/>
                  </a:schemeClr>
                </a:outerShdw>
              </a:effectLst>
            </a:endParaRPr>
          </a:p>
          <a:p>
            <a:pPr algn="ctr"/>
            <a:r>
              <a:rPr lang="zh-CN" altLang="en-US" sz="4400" b="1" dirty="0">
                <a:ln w="9525">
                  <a:solidFill>
                    <a:schemeClr val="bg1"/>
                  </a:solidFill>
                  <a:prstDash val="solid"/>
                </a:ln>
                <a:effectLst>
                  <a:outerShdw blurRad="12700" dist="38100" dir="2700000" algn="tl" rotWithShape="0">
                    <a:schemeClr val="bg1">
                      <a:lumMod val="50000"/>
                    </a:schemeClr>
                  </a:outerShdw>
                </a:effectLst>
              </a:rPr>
              <a:t>      成为世界的领袖</a:t>
            </a:r>
            <a:endParaRPr lang="zh-CN" alt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6609">
        <p:pull dir="ld"/>
      </p:transition>
    </mc:Choice>
    <mc:Fallback>
      <p:transition spd="slow" advTm="6609">
        <p:pull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7000"/>
            <a:lum/>
          </a:blip>
          <a:srcRect/>
          <a:stretch>
            <a:fillRect l="-6000" r="-6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6685" y="1657350"/>
            <a:ext cx="6167665" cy="3471863"/>
          </a:xfrm>
          <a:prstGeom prst="rect">
            <a:avLst/>
          </a:prstGeom>
        </p:spPr>
      </p:pic>
      <p:sp>
        <p:nvSpPr>
          <p:cNvPr id="5" name="文本框 4"/>
          <p:cNvSpPr txBox="1"/>
          <p:nvPr/>
        </p:nvSpPr>
        <p:spPr>
          <a:xfrm>
            <a:off x="1045028" y="768593"/>
            <a:ext cx="6666097" cy="1200329"/>
          </a:xfrm>
          <a:prstGeom prst="rect">
            <a:avLst/>
          </a:prstGeom>
          <a:noFill/>
        </p:spPr>
        <p:txBody>
          <a:bodyPr wrap="square" rtlCol="0">
            <a:spAutoFit/>
          </a:bodyPr>
          <a:lstStyle/>
          <a:p>
            <a:r>
              <a:rPr lang="en-US" altLang="zh-CN" sz="3600" dirty="0">
                <a:solidFill>
                  <a:schemeClr val="tx1"/>
                </a:solidFill>
                <a:latin typeface="French Script MT" panose="03020402040607040605" pitchFamily="66" charset="0"/>
              </a:rPr>
              <a:t>Purify the air quality, optimize the living environment</a:t>
            </a:r>
            <a:endParaRPr lang="en-US" altLang="zh-CN" sz="3600" dirty="0">
              <a:solidFill>
                <a:schemeClr val="tx1"/>
              </a:solidFill>
              <a:latin typeface="French Script MT" panose="03020402040607040605" pitchFamily="66" charset="0"/>
            </a:endParaRPr>
          </a:p>
        </p:txBody>
      </p:sp>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6010" y="-706"/>
            <a:ext cx="2191657" cy="523220"/>
          </a:xfrm>
          <a:prstGeom prst="rect">
            <a:avLst/>
          </a:prstGeom>
          <a:noFill/>
        </p:spPr>
        <p:txBody>
          <a:bodyPr wrap="square" rtlCol="0">
            <a:spAutoFit/>
          </a:bodyPr>
          <a:lstStyle/>
          <a:p>
            <a:pPr algn="ctr"/>
            <a:r>
              <a:rPr lang="en-US" altLang="zh-CN" sz="2800" dirty="0">
                <a:solidFill>
                  <a:schemeClr val="bg1"/>
                </a:solidFill>
                <a:latin typeface="Helvetica" panose="020B0604020202030204" pitchFamily="34" charset="0"/>
              </a:rPr>
              <a:t>AIR</a:t>
            </a:r>
            <a:endParaRPr lang="zh-CN" altLang="en-US" sz="2800" dirty="0">
              <a:solidFill>
                <a:schemeClr val="bg1"/>
              </a:solidFill>
              <a:latin typeface="Helvetica" panose="020B0604020202030204" pitchFamily="34" charset="0"/>
            </a:endParaRPr>
          </a:p>
        </p:txBody>
      </p:sp>
      <p:sp>
        <p:nvSpPr>
          <p:cNvPr id="8" name="文本框 7"/>
          <p:cNvSpPr txBox="1"/>
          <p:nvPr/>
        </p:nvSpPr>
        <p:spPr>
          <a:xfrm>
            <a:off x="2806700" y="2082800"/>
            <a:ext cx="4165600" cy="2492990"/>
          </a:xfrm>
          <a:prstGeom prst="rect">
            <a:avLst/>
          </a:prstGeom>
          <a:noFill/>
        </p:spPr>
        <p:txBody>
          <a:bodyPr wrap="square" rtlCol="0">
            <a:spAutoFit/>
          </a:bodyPr>
          <a:lstStyle/>
          <a:p>
            <a:r>
              <a:rPr lang="en-US" altLang="zh-CN" sz="3600" dirty="0">
                <a:solidFill>
                  <a:schemeClr val="accent2">
                    <a:lumMod val="50000"/>
                  </a:schemeClr>
                </a:solidFill>
                <a:latin typeface="Gill Sans Ultra Bold Condensed" panose="020B0A06020104020203" pitchFamily="34" charset="0"/>
              </a:rPr>
              <a:t>OUR  AIR  </a:t>
            </a:r>
            <a:r>
              <a:rPr lang="en-US" altLang="zh-CN" sz="3600" dirty="0">
                <a:solidFill>
                  <a:schemeClr val="accent2">
                    <a:lumMod val="50000"/>
                  </a:schemeClr>
                </a:solidFill>
                <a:latin typeface="Gill Sans Ultra Bold" panose="020B0A02020104020203" pitchFamily="34" charset="0"/>
              </a:rPr>
              <a:t>IS</a:t>
            </a:r>
            <a:r>
              <a:rPr lang="en-US" altLang="zh-CN" sz="3600" dirty="0">
                <a:solidFill>
                  <a:schemeClr val="accent2">
                    <a:lumMod val="50000"/>
                  </a:schemeClr>
                </a:solidFill>
                <a:latin typeface="Gill Sans Ultra Bold Condensed" panose="020B0A06020104020203" pitchFamily="34" charset="0"/>
              </a:rPr>
              <a:t> THE BEST ONE</a:t>
            </a:r>
            <a:endParaRPr lang="en-US" altLang="zh-CN" sz="3600" dirty="0">
              <a:solidFill>
                <a:schemeClr val="accent2">
                  <a:lumMod val="50000"/>
                </a:schemeClr>
              </a:solidFill>
              <a:latin typeface="Gill Sans Ultra Bold Condensed" panose="020B0A06020104020203" pitchFamily="34" charset="0"/>
            </a:endParaRPr>
          </a:p>
          <a:p>
            <a:endParaRPr lang="en-US" altLang="zh-CN" sz="3600" dirty="0">
              <a:solidFill>
                <a:schemeClr val="accent2">
                  <a:lumMod val="50000"/>
                </a:schemeClr>
              </a:solidFill>
              <a:latin typeface="Gill Sans Ultra Bold Condensed" panose="020B0A06020104020203" pitchFamily="34" charset="0"/>
            </a:endParaRPr>
          </a:p>
          <a:p>
            <a:r>
              <a:rPr lang="zh-CN" altLang="en-US" sz="2400" dirty="0">
                <a:latin typeface="华文隶书" panose="02010800040101010101" pitchFamily="2" charset="-122"/>
                <a:ea typeface="华文隶书" panose="02010800040101010101" pitchFamily="2" charset="-122"/>
              </a:rPr>
              <a:t>植树造林，让我们的</a:t>
            </a:r>
            <a:endParaRPr lang="en-US" altLang="zh-CN" sz="2400" dirty="0">
              <a:latin typeface="华文隶书" panose="02010800040101010101" pitchFamily="2" charset="-122"/>
              <a:ea typeface="华文隶书" panose="02010800040101010101" pitchFamily="2" charset="-122"/>
            </a:endParaRPr>
          </a:p>
          <a:p>
            <a:r>
              <a:rPr lang="zh-CN" altLang="en-US" sz="2400" dirty="0">
                <a:latin typeface="华文隶书" panose="02010800040101010101" pitchFamily="2" charset="-122"/>
                <a:ea typeface="华文隶书" panose="02010800040101010101" pitchFamily="2" charset="-122"/>
              </a:rPr>
              <a:t>家园更美</a:t>
            </a:r>
            <a:r>
              <a:rPr lang="zh-CN" altLang="en-US" sz="2400" dirty="0">
                <a:solidFill>
                  <a:srgbClr val="3B3838"/>
                </a:solidFill>
                <a:latin typeface="华文隶书" panose="02010800040101010101" pitchFamily="2" charset="-122"/>
                <a:ea typeface="华文隶书" panose="02010800040101010101" pitchFamily="2" charset="-122"/>
              </a:rPr>
              <a:t>。</a:t>
            </a:r>
            <a:endParaRPr lang="zh-CN" altLang="en-US" sz="2400" dirty="0">
              <a:solidFill>
                <a:srgbClr val="3B3838"/>
              </a:solidFill>
              <a:latin typeface="华文隶书" panose="02010800040101010101" pitchFamily="2" charset="-122"/>
              <a:ea typeface="华文隶书" panose="02010800040101010101" pitchFamily="2" charset="-122"/>
            </a:endParaRPr>
          </a:p>
        </p:txBody>
      </p:sp>
      <p:sp>
        <p:nvSpPr>
          <p:cNvPr id="10" name="矩形 9"/>
          <p:cNvSpPr/>
          <p:nvPr/>
        </p:nvSpPr>
        <p:spPr>
          <a:xfrm>
            <a:off x="2393951" y="2227580"/>
            <a:ext cx="190500" cy="350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4451" y="5297565"/>
            <a:ext cx="8416018" cy="646331"/>
          </a:xfrm>
          <a:prstGeom prst="rect">
            <a:avLst/>
          </a:prstGeom>
          <a:noFill/>
        </p:spPr>
        <p:txBody>
          <a:bodyPr wrap="square" rtlCol="0">
            <a:spAutoFit/>
          </a:bodyPr>
          <a:lstStyle/>
          <a:p>
            <a:r>
              <a:rPr lang="zh-CN" altLang="en-US" sz="3600" dirty="0">
                <a:latin typeface="华文隶书" panose="02010800040101010101" pitchFamily="2" charset="-122"/>
                <a:ea typeface="华文隶书" panose="02010800040101010101" pitchFamily="2" charset="-122"/>
              </a:rPr>
              <a:t>花儿美，草儿绿，爱护绿化齐参与</a:t>
            </a:r>
            <a:endParaRPr lang="zh-CN" altLang="en-US" sz="3600" dirty="0">
              <a:latin typeface="华文隶书" panose="02010800040101010101" pitchFamily="2" charset="-122"/>
              <a:ea typeface="华文隶书" panose="02010800040101010101" pitchFamily="2" charset="-122"/>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8672">
        <p:zoom/>
      </p:transition>
    </mc:Choice>
    <mc:Fallback>
      <p:transition spd="slow" advTm="8672">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9000"/>
            <a:lum/>
          </a:blip>
          <a:srcRect/>
          <a:stretch>
            <a:fillRect t="-9000" b="-9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1271" y="719143"/>
            <a:ext cx="6415314" cy="3207657"/>
          </a:xfrm>
          <a:prstGeom prst="rect">
            <a:avLst/>
          </a:prstGeom>
        </p:spPr>
      </p:pic>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5375" y="-706"/>
            <a:ext cx="2191657" cy="523220"/>
          </a:xfrm>
          <a:prstGeom prst="rect">
            <a:avLst/>
          </a:prstGeom>
          <a:noFill/>
        </p:spPr>
        <p:txBody>
          <a:bodyPr wrap="square" rtlCol="0">
            <a:spAutoFit/>
          </a:bodyPr>
          <a:lstStyle/>
          <a:p>
            <a:pPr algn="ctr"/>
            <a:r>
              <a:rPr lang="en-US" altLang="zh-CN" sz="2800" dirty="0">
                <a:solidFill>
                  <a:schemeClr val="bg1"/>
                </a:solidFill>
                <a:latin typeface="Helvetica" panose="020B0604020202030204" pitchFamily="34" charset="0"/>
              </a:rPr>
              <a:t>AIR</a:t>
            </a:r>
            <a:endParaRPr lang="zh-CN" altLang="en-US" sz="2800" dirty="0">
              <a:solidFill>
                <a:schemeClr val="bg1"/>
              </a:solidFill>
              <a:latin typeface="Helvetica" panose="020B0604020202030204" pitchFamily="34" charset="0"/>
            </a:endParaRPr>
          </a:p>
        </p:txBody>
      </p:sp>
      <p:sp>
        <p:nvSpPr>
          <p:cNvPr id="8" name="文本框 7"/>
          <p:cNvSpPr txBox="1"/>
          <p:nvPr/>
        </p:nvSpPr>
        <p:spPr>
          <a:xfrm>
            <a:off x="1611086" y="1350417"/>
            <a:ext cx="4165600" cy="1754326"/>
          </a:xfrm>
          <a:prstGeom prst="rect">
            <a:avLst/>
          </a:prstGeom>
          <a:noFill/>
        </p:spPr>
        <p:txBody>
          <a:bodyPr wrap="square" rtlCol="0">
            <a:spAutoFit/>
          </a:bodyPr>
          <a:lstStyle/>
          <a:p>
            <a:r>
              <a:rPr lang="en-US" altLang="zh-CN" sz="3600" dirty="0">
                <a:solidFill>
                  <a:schemeClr val="accent2">
                    <a:lumMod val="50000"/>
                  </a:schemeClr>
                </a:solidFill>
                <a:latin typeface="Gill Sans Ultra Bold" panose="020B0A02020104020203" pitchFamily="34" charset="0"/>
              </a:rPr>
              <a:t>OUR CITY </a:t>
            </a:r>
            <a:endParaRPr lang="en-US" altLang="zh-CN" sz="3600" dirty="0">
              <a:solidFill>
                <a:schemeClr val="accent2">
                  <a:lumMod val="50000"/>
                </a:schemeClr>
              </a:solidFill>
              <a:latin typeface="Gill Sans Ultra Bold" panose="020B0A02020104020203" pitchFamily="34" charset="0"/>
            </a:endParaRPr>
          </a:p>
          <a:p>
            <a:r>
              <a:rPr lang="en-US" altLang="zh-CN" sz="3600" dirty="0">
                <a:solidFill>
                  <a:schemeClr val="accent2">
                    <a:lumMod val="50000"/>
                  </a:schemeClr>
                </a:solidFill>
                <a:latin typeface="Gill Sans Ultra Bold" panose="020B0A02020104020203" pitchFamily="34" charset="0"/>
              </a:rPr>
              <a:t>IS THE BEST ONE</a:t>
            </a:r>
            <a:endParaRPr lang="zh-CN" altLang="en-US" sz="3600" dirty="0">
              <a:solidFill>
                <a:schemeClr val="accent2">
                  <a:lumMod val="50000"/>
                </a:schemeClr>
              </a:solidFill>
              <a:latin typeface="Gill Sans Ultra Bold" panose="020B0A02020104020203" pitchFamily="34" charset="0"/>
            </a:endParaRPr>
          </a:p>
        </p:txBody>
      </p:sp>
      <p:sp>
        <p:nvSpPr>
          <p:cNvPr id="9" name="文本框 8"/>
          <p:cNvSpPr txBox="1"/>
          <p:nvPr/>
        </p:nvSpPr>
        <p:spPr>
          <a:xfrm>
            <a:off x="1363095" y="3158982"/>
            <a:ext cx="3847873" cy="1200329"/>
          </a:xfrm>
          <a:prstGeom prst="rect">
            <a:avLst/>
          </a:prstGeom>
          <a:noFill/>
        </p:spPr>
        <p:txBody>
          <a:bodyPr wrap="square" rtlCol="0">
            <a:spAutoFit/>
          </a:bodyPr>
          <a:lstStyle/>
          <a:p>
            <a:r>
              <a:rPr lang="zh-CN" altLang="en-US" sz="2400" dirty="0">
                <a:solidFill>
                  <a:schemeClr val="bg2">
                    <a:lumMod val="25000"/>
                  </a:schemeClr>
                </a:solidFill>
                <a:latin typeface="华文隶书" panose="02010800040101010101" pitchFamily="2" charset="-122"/>
                <a:ea typeface="华文隶书" panose="02010800040101010101" pitchFamily="2" charset="-122"/>
              </a:rPr>
              <a:t>现在城市空气污染非常严重，汽车尾气排放过量，导致城市空气质量很差。</a:t>
            </a:r>
            <a:endParaRPr lang="zh-CN" altLang="en-US" sz="2400" dirty="0">
              <a:solidFill>
                <a:schemeClr val="bg2">
                  <a:lumMod val="25000"/>
                </a:schemeClr>
              </a:solidFill>
              <a:latin typeface="华文隶书" panose="02010800040101010101" pitchFamily="2" charset="-122"/>
              <a:ea typeface="华文隶书" panose="02010800040101010101" pitchFamily="2" charset="-122"/>
            </a:endParaRPr>
          </a:p>
        </p:txBody>
      </p:sp>
      <p:sp>
        <p:nvSpPr>
          <p:cNvPr id="10" name="矩形 9"/>
          <p:cNvSpPr/>
          <p:nvPr/>
        </p:nvSpPr>
        <p:spPr>
          <a:xfrm>
            <a:off x="1420586" y="1445415"/>
            <a:ext cx="190500" cy="350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27461" y="4056232"/>
            <a:ext cx="8064539" cy="1384995"/>
          </a:xfrm>
          <a:prstGeom prst="rect">
            <a:avLst/>
          </a:prstGeom>
          <a:noFill/>
        </p:spPr>
        <p:txBody>
          <a:bodyPr wrap="square" rtlCol="0">
            <a:spAutoFit/>
          </a:bodyPr>
          <a:lstStyle/>
          <a:p>
            <a:r>
              <a:rPr lang="zh-CN" altLang="en-US" sz="2800" dirty="0">
                <a:latin typeface="华文隶书" panose="02010800040101010101" pitchFamily="2" charset="-122"/>
                <a:ea typeface="华文隶书" panose="02010800040101010101" pitchFamily="2" charset="-122"/>
              </a:rPr>
              <a:t>所以为了保护我们生存的空间，在城市生活的我们应该 引进最佳可行控制技术，以减少硫氧化物及氮氧化物之排放 </a:t>
            </a:r>
            <a:endParaRPr lang="zh-CN" altLang="en-US" sz="2800" dirty="0">
              <a:latin typeface="华文隶书" panose="02010800040101010101" pitchFamily="2" charset="-122"/>
              <a:ea typeface="华文隶书" panose="02010800040101010101" pitchFamily="2" charset="-122"/>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advTm="4172">
        <p:zoom/>
      </p:transition>
    </mc:Choice>
    <mc:Fallback>
      <p:transition spd="slow" advTm="4172">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1588"/>
            <a:ext cx="12192001" cy="6858000"/>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15"/>
          <p:cNvSpPr/>
          <p:nvPr/>
        </p:nvSpPr>
        <p:spPr>
          <a:xfrm>
            <a:off x="4849309" y="2561106"/>
            <a:ext cx="3514725" cy="1732611"/>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文本框 1"/>
          <p:cNvSpPr txBox="1"/>
          <p:nvPr/>
        </p:nvSpPr>
        <p:spPr>
          <a:xfrm>
            <a:off x="3085963" y="2704137"/>
            <a:ext cx="2758974" cy="1446550"/>
          </a:xfrm>
          <a:prstGeom prst="rect">
            <a:avLst/>
          </a:prstGeom>
          <a:noFill/>
        </p:spPr>
        <p:txBody>
          <a:bodyPr wrap="square" rtlCol="0">
            <a:spAutoFit/>
          </a:bodyPr>
          <a:lstStyle/>
          <a:p>
            <a:r>
              <a:rPr lang="en-US" altLang="zh-CN" sz="8800" dirty="0">
                <a:solidFill>
                  <a:schemeClr val="bg1"/>
                </a:solidFill>
                <a:latin typeface="Helvetica" panose="020B0604020202030204" pitchFamily="34" charset="0"/>
              </a:rPr>
              <a:t>ONE</a:t>
            </a:r>
            <a:endParaRPr lang="zh-CN" altLang="en-US" sz="8800" dirty="0">
              <a:solidFill>
                <a:schemeClr val="bg1"/>
              </a:solidFill>
              <a:latin typeface="Helvetica" panose="020B0604020202030204" pitchFamily="34" charset="0"/>
            </a:endParaRPr>
          </a:p>
        </p:txBody>
      </p:sp>
      <p:sp>
        <p:nvSpPr>
          <p:cNvPr id="9" name="文本框 8"/>
          <p:cNvSpPr txBox="1"/>
          <p:nvPr/>
        </p:nvSpPr>
        <p:spPr>
          <a:xfrm>
            <a:off x="5844937" y="3073469"/>
            <a:ext cx="2793591" cy="646331"/>
          </a:xfrm>
          <a:prstGeom prst="rect">
            <a:avLst/>
          </a:prstGeom>
          <a:noFill/>
        </p:spPr>
        <p:txBody>
          <a:bodyPr wrap="square" rtlCol="0">
            <a:spAutoFit/>
          </a:bodyPr>
          <a:lstStyle/>
          <a:p>
            <a:r>
              <a:rPr lang="zh-CN" altLang="en-US" sz="3600" dirty="0">
                <a:solidFill>
                  <a:schemeClr val="bg1"/>
                </a:solidFill>
                <a:latin typeface="Helvetica" panose="020B0604020202030204" pitchFamily="34" charset="0"/>
              </a:rPr>
              <a:t>空气污染</a:t>
            </a:r>
            <a:endParaRPr lang="zh-CN" altLang="en-US" sz="3600" dirty="0">
              <a:solidFill>
                <a:schemeClr val="bg1"/>
              </a:solidFill>
              <a:latin typeface="Helvetica" panose="020B0604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3609">
        <p:wipe/>
      </p:transition>
    </mc:Choice>
    <mc:Fallback>
      <p:transition spd="slow" advTm="3609">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1588"/>
            <a:ext cx="12192001" cy="6858000"/>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15"/>
          <p:cNvSpPr/>
          <p:nvPr/>
        </p:nvSpPr>
        <p:spPr>
          <a:xfrm>
            <a:off x="4849309" y="2561106"/>
            <a:ext cx="3514725" cy="1732611"/>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文本框 1"/>
          <p:cNvSpPr txBox="1"/>
          <p:nvPr/>
        </p:nvSpPr>
        <p:spPr>
          <a:xfrm>
            <a:off x="2964835" y="2673359"/>
            <a:ext cx="3010037" cy="1446550"/>
          </a:xfrm>
          <a:prstGeom prst="rect">
            <a:avLst/>
          </a:prstGeom>
          <a:noFill/>
        </p:spPr>
        <p:txBody>
          <a:bodyPr wrap="square" rtlCol="0">
            <a:spAutoFit/>
          </a:bodyPr>
          <a:lstStyle/>
          <a:p>
            <a:r>
              <a:rPr lang="en-US" altLang="zh-CN" sz="8800" dirty="0">
                <a:solidFill>
                  <a:schemeClr val="bg1"/>
                </a:solidFill>
                <a:latin typeface="Helvetica" panose="020B0604020202030204" pitchFamily="34" charset="0"/>
              </a:rPr>
              <a:t>TWO</a:t>
            </a:r>
            <a:endParaRPr lang="zh-CN" altLang="en-US" sz="8800" dirty="0">
              <a:solidFill>
                <a:schemeClr val="bg1"/>
              </a:solidFill>
              <a:latin typeface="Helvetica" panose="020B0604020202030204" pitchFamily="34" charset="0"/>
            </a:endParaRPr>
          </a:p>
        </p:txBody>
      </p:sp>
      <p:sp>
        <p:nvSpPr>
          <p:cNvPr id="9" name="文本框 8"/>
          <p:cNvSpPr txBox="1"/>
          <p:nvPr/>
        </p:nvSpPr>
        <p:spPr>
          <a:xfrm>
            <a:off x="5844937" y="3073469"/>
            <a:ext cx="2793591" cy="646331"/>
          </a:xfrm>
          <a:prstGeom prst="rect">
            <a:avLst/>
          </a:prstGeom>
          <a:noFill/>
        </p:spPr>
        <p:txBody>
          <a:bodyPr wrap="square" rtlCol="0">
            <a:spAutoFit/>
          </a:bodyPr>
          <a:lstStyle/>
          <a:p>
            <a:r>
              <a:rPr lang="zh-CN" altLang="en-US" sz="3600" dirty="0">
                <a:solidFill>
                  <a:schemeClr val="bg1"/>
                </a:solidFill>
                <a:latin typeface="华文隶书" panose="02010800040101010101" pitchFamily="2" charset="-122"/>
                <a:ea typeface="华文隶书" panose="02010800040101010101" pitchFamily="2" charset="-122"/>
              </a:rPr>
              <a:t>水资源保护</a:t>
            </a:r>
            <a:endParaRPr lang="zh-CN" altLang="en-US" sz="3600" dirty="0">
              <a:solidFill>
                <a:schemeClr val="bg1"/>
              </a:solidFill>
              <a:latin typeface="华文隶书" panose="02010800040101010101" pitchFamily="2" charset="-122"/>
              <a:ea typeface="华文隶书" panose="02010800040101010101" pitchFamily="2" charset="-122"/>
            </a:endParaRPr>
          </a:p>
        </p:txBody>
      </p:sp>
    </p:spTree>
    <p:custDataLst>
      <p:tags r:id="rId2"/>
    </p:custDataLst>
  </p:cSld>
  <p:clrMapOvr>
    <a:masterClrMapping/>
  </p:clrMapOvr>
  <p:transition spd="slow" advTm="4125">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3000"/>
            <a:lum/>
          </a:blip>
          <a:srcRect/>
          <a:stretch>
            <a:fillRect t="-6000" b="-6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605" y="1824990"/>
            <a:ext cx="5445125" cy="3207385"/>
          </a:xfrm>
          <a:prstGeom prst="rect">
            <a:avLst/>
          </a:prstGeom>
        </p:spPr>
      </p:pic>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5375" y="-706"/>
            <a:ext cx="2191657" cy="523220"/>
          </a:xfrm>
          <a:prstGeom prst="rect">
            <a:avLst/>
          </a:prstGeom>
          <a:noFill/>
        </p:spPr>
        <p:txBody>
          <a:bodyPr wrap="square" rtlCol="0">
            <a:spAutoFit/>
          </a:bodyPr>
          <a:lstStyle/>
          <a:p>
            <a:pPr algn="ctr"/>
            <a:r>
              <a:rPr lang="en-US" altLang="zh-CN" sz="2800" dirty="0">
                <a:solidFill>
                  <a:schemeClr val="bg1"/>
                </a:solidFill>
                <a:latin typeface="Helvetica" panose="020B0604020202030204" pitchFamily="34" charset="0"/>
              </a:rPr>
              <a:t>WATER</a:t>
            </a:r>
            <a:endParaRPr lang="zh-CN" altLang="en-US" sz="2800" dirty="0">
              <a:solidFill>
                <a:schemeClr val="bg1"/>
              </a:solidFill>
              <a:latin typeface="Helvetica" panose="020B0604020202030204" pitchFamily="34" charset="0"/>
            </a:endParaRPr>
          </a:p>
        </p:txBody>
      </p:sp>
      <p:sp>
        <p:nvSpPr>
          <p:cNvPr id="8" name="文本框 7"/>
          <p:cNvSpPr txBox="1"/>
          <p:nvPr/>
        </p:nvSpPr>
        <p:spPr>
          <a:xfrm>
            <a:off x="2010410" y="1608455"/>
            <a:ext cx="4727575" cy="1198880"/>
          </a:xfrm>
          <a:prstGeom prst="rect">
            <a:avLst/>
          </a:prstGeom>
          <a:noFill/>
        </p:spPr>
        <p:txBody>
          <a:bodyPr wrap="square" rtlCol="0">
            <a:spAutoFit/>
          </a:bodyPr>
          <a:lstStyle/>
          <a:p>
            <a:r>
              <a:rPr lang="en-US" altLang="zh-CN" sz="3600" dirty="0">
                <a:solidFill>
                  <a:schemeClr val="bg2">
                    <a:lumMod val="25000"/>
                  </a:schemeClr>
                </a:solidFill>
                <a:latin typeface="Helvetica" panose="020B0604020202030204" pitchFamily="34" charset="0"/>
              </a:rPr>
              <a:t>THE WATER IS CLEAR</a:t>
            </a:r>
            <a:endParaRPr lang="en-US" altLang="zh-CN" sz="3600" dirty="0">
              <a:solidFill>
                <a:schemeClr val="bg2">
                  <a:lumMod val="25000"/>
                </a:schemeClr>
              </a:solidFill>
              <a:latin typeface="Helvetica" panose="020B0604020202030204" pitchFamily="34" charset="0"/>
            </a:endParaRPr>
          </a:p>
        </p:txBody>
      </p:sp>
      <p:sp>
        <p:nvSpPr>
          <p:cNvPr id="9" name="文本框 8"/>
          <p:cNvSpPr txBox="1"/>
          <p:nvPr/>
        </p:nvSpPr>
        <p:spPr>
          <a:xfrm>
            <a:off x="1939159" y="3274418"/>
            <a:ext cx="3837527" cy="1938992"/>
          </a:xfrm>
          <a:prstGeom prst="rect">
            <a:avLst/>
          </a:prstGeom>
          <a:noFill/>
        </p:spPr>
        <p:txBody>
          <a:bodyPr wrap="square" rtlCol="0">
            <a:spAutoFit/>
          </a:bodyPr>
          <a:lstStyle/>
          <a:p>
            <a:r>
              <a:rPr lang="zh-CN" altLang="en-US" sz="2400" dirty="0">
                <a:latin typeface="华文隶书" panose="02010800040101010101" pitchFamily="2" charset="-122"/>
                <a:ea typeface="华文隶书" panose="02010800040101010101" pitchFamily="2" charset="-122"/>
              </a:rPr>
              <a:t>大理的洱海，倒映着天空的蓝，同时倒映出来的是环境的美好</a:t>
            </a:r>
            <a:endParaRPr lang="en-US" altLang="zh-CN" sz="2400" dirty="0">
              <a:latin typeface="华文隶书" panose="02010800040101010101" pitchFamily="2" charset="-122"/>
              <a:ea typeface="华文隶书" panose="02010800040101010101" pitchFamily="2" charset="-122"/>
            </a:endParaRPr>
          </a:p>
          <a:p>
            <a:r>
              <a:rPr lang="zh-CN" altLang="en-US" sz="2400" dirty="0">
                <a:latin typeface="华文隶书" panose="02010800040101010101" pitchFamily="2" charset="-122"/>
                <a:ea typeface="华文隶书" panose="02010800040101010101" pitchFamily="2" charset="-122"/>
              </a:rPr>
              <a:t>看这美丽的山和水谁人不动心，不向往</a:t>
            </a:r>
            <a:endParaRPr lang="zh-CN" altLang="en-US" sz="2400" dirty="0">
              <a:latin typeface="华文隶书" panose="02010800040101010101" pitchFamily="2" charset="-122"/>
              <a:ea typeface="华文隶书" panose="02010800040101010101" pitchFamily="2" charset="-122"/>
            </a:endParaRPr>
          </a:p>
        </p:txBody>
      </p:sp>
      <p:sp>
        <p:nvSpPr>
          <p:cNvPr id="10" name="矩形 9"/>
          <p:cNvSpPr/>
          <p:nvPr/>
        </p:nvSpPr>
        <p:spPr>
          <a:xfrm>
            <a:off x="1748725" y="1608723"/>
            <a:ext cx="190500" cy="350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467610" y="5384165"/>
            <a:ext cx="8447405" cy="521970"/>
          </a:xfrm>
          <a:prstGeom prst="rect">
            <a:avLst/>
          </a:prstGeom>
          <a:noFill/>
        </p:spPr>
        <p:txBody>
          <a:bodyPr wrap="square" rtlCol="0">
            <a:spAutoFit/>
          </a:bodyPr>
          <a:lstStyle/>
          <a:p>
            <a:r>
              <a:rPr lang="zh-CN" altLang="en-US" sz="2800" dirty="0">
                <a:solidFill>
                  <a:srgbClr val="FFFF00"/>
                </a:solidFill>
                <a:latin typeface="华文隶书" panose="02010800040101010101" pitchFamily="2" charset="-122"/>
                <a:ea typeface="华文隶书" panose="02010800040101010101" pitchFamily="2" charset="-122"/>
              </a:rPr>
              <a:t>国家要加强立法，将水资源的污染和治理写入法律</a:t>
            </a:r>
            <a:endParaRPr lang="zh-CN" altLang="en-US" sz="2800" dirty="0">
              <a:solidFill>
                <a:srgbClr val="FFFF00"/>
              </a:solidFill>
              <a:latin typeface="华文隶书" panose="02010800040101010101" pitchFamily="2" charset="-122"/>
              <a:ea typeface="华文隶书" panose="02010800040101010101" pitchFamily="2" charset="-122"/>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10547">
        <p:wheel spokes="2"/>
      </p:transition>
    </mc:Choice>
    <mc:Fallback>
      <p:transition spd="slow" advTm="10547">
        <p:wheel spokes="2"/>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anim calcmode="lin" valueType="num">
                                      <p:cBhvr>
                                        <p:cTn id="20" dur="2000" fill="hold"/>
                                        <p:tgtEl>
                                          <p:spTgt spid="4"/>
                                        </p:tgtEl>
                                        <p:attrNameLst>
                                          <p:attrName>ppt_w</p:attrName>
                                        </p:attrNameLst>
                                      </p:cBhvr>
                                      <p:tavLst>
                                        <p:tav tm="0" fmla="#ppt_w*sin(2.5*pi*$)">
                                          <p:val>
                                            <p:fltVal val="0"/>
                                          </p:val>
                                        </p:tav>
                                        <p:tav tm="100000">
                                          <p:val>
                                            <p:fltVal val="1"/>
                                          </p:val>
                                        </p:tav>
                                      </p:tavLst>
                                    </p:anim>
                                    <p:anim calcmode="lin" valueType="num">
                                      <p:cBhvr>
                                        <p:cTn id="21"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3000"/>
            <a:lum/>
          </a:blip>
          <a:srcRect/>
          <a:stretch>
            <a:fillRect l="-6000" r="-6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971" y="1792228"/>
            <a:ext cx="5776684" cy="3273622"/>
          </a:xfrm>
          <a:prstGeom prst="rect">
            <a:avLst/>
          </a:prstGeom>
        </p:spPr>
      </p:pic>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5375" y="-706"/>
            <a:ext cx="2191657" cy="523220"/>
          </a:xfrm>
          <a:prstGeom prst="rect">
            <a:avLst/>
          </a:prstGeom>
          <a:noFill/>
        </p:spPr>
        <p:txBody>
          <a:bodyPr wrap="square" rtlCol="0">
            <a:spAutoFit/>
          </a:bodyPr>
          <a:lstStyle/>
          <a:p>
            <a:pPr algn="ctr"/>
            <a:r>
              <a:rPr lang="en-US" altLang="zh-CN" sz="2800" dirty="0">
                <a:solidFill>
                  <a:schemeClr val="bg1"/>
                </a:solidFill>
                <a:latin typeface="Helvetica" panose="020B0604020202030204" pitchFamily="34" charset="0"/>
              </a:rPr>
              <a:t>WATER</a:t>
            </a:r>
            <a:endParaRPr lang="zh-CN" altLang="en-US" sz="2800" dirty="0">
              <a:solidFill>
                <a:schemeClr val="bg1"/>
              </a:solidFill>
              <a:latin typeface="Helvetica" panose="020B0604020202030204" pitchFamily="34" charset="0"/>
            </a:endParaRPr>
          </a:p>
        </p:txBody>
      </p:sp>
      <p:sp>
        <p:nvSpPr>
          <p:cNvPr id="8" name="文本框 7"/>
          <p:cNvSpPr txBox="1"/>
          <p:nvPr/>
        </p:nvSpPr>
        <p:spPr>
          <a:xfrm>
            <a:off x="2564130" y="1910715"/>
            <a:ext cx="4165600" cy="1200329"/>
          </a:xfrm>
          <a:prstGeom prst="rect">
            <a:avLst/>
          </a:prstGeom>
          <a:noFill/>
        </p:spPr>
        <p:txBody>
          <a:bodyPr wrap="square" rtlCol="0">
            <a:spAutoFit/>
          </a:bodyPr>
          <a:lstStyle/>
          <a:p>
            <a:r>
              <a:rPr lang="en-US" altLang="zh-CN" sz="3600" dirty="0">
                <a:solidFill>
                  <a:schemeClr val="bg2">
                    <a:lumMod val="25000"/>
                  </a:schemeClr>
                </a:solidFill>
                <a:latin typeface="Helvetica" panose="020B0604020202030204" pitchFamily="34" charset="0"/>
              </a:rPr>
              <a:t>OUR </a:t>
            </a:r>
            <a:r>
              <a:rPr lang="en-US" altLang="zh-CN" sz="3600" dirty="0">
                <a:solidFill>
                  <a:srgbClr val="3B3838"/>
                </a:solidFill>
                <a:latin typeface="Helvetica" panose="020B0604020202030204" pitchFamily="34" charset="0"/>
              </a:rPr>
              <a:t>WATER</a:t>
            </a:r>
            <a:r>
              <a:rPr lang="en-US" altLang="zh-CN" sz="3600" dirty="0">
                <a:solidFill>
                  <a:schemeClr val="bg2">
                    <a:lumMod val="25000"/>
                  </a:schemeClr>
                </a:solidFill>
                <a:latin typeface="Helvetica" panose="020B0604020202030204" pitchFamily="34" charset="0"/>
              </a:rPr>
              <a:t> IS BEAUTIFUL</a:t>
            </a:r>
            <a:endParaRPr lang="en-US" altLang="zh-CN" sz="3600" dirty="0">
              <a:solidFill>
                <a:schemeClr val="bg2">
                  <a:lumMod val="25000"/>
                </a:schemeClr>
              </a:solidFill>
              <a:latin typeface="Helvetica" panose="020B0604020202030204" pitchFamily="34" charset="0"/>
            </a:endParaRPr>
          </a:p>
        </p:txBody>
      </p:sp>
      <p:sp>
        <p:nvSpPr>
          <p:cNvPr id="9" name="文本框 8"/>
          <p:cNvSpPr txBox="1"/>
          <p:nvPr/>
        </p:nvSpPr>
        <p:spPr>
          <a:xfrm>
            <a:off x="1813034" y="3274418"/>
            <a:ext cx="3963652" cy="1569660"/>
          </a:xfrm>
          <a:prstGeom prst="rect">
            <a:avLst/>
          </a:prstGeom>
          <a:noFill/>
        </p:spPr>
        <p:txBody>
          <a:bodyPr wrap="square" rtlCol="0">
            <a:spAutoFit/>
          </a:bodyPr>
          <a:lstStyle/>
          <a:p>
            <a:r>
              <a:rPr lang="zh-CN" altLang="en-US" sz="2400" dirty="0">
                <a:solidFill>
                  <a:srgbClr val="FFFF00"/>
                </a:solidFill>
                <a:latin typeface="华文隶书" panose="02010800040101010101" pitchFamily="2" charset="-122"/>
                <a:ea typeface="华文隶书" panose="02010800040101010101" pitchFamily="2" charset="-122"/>
              </a:rPr>
              <a:t>如此美如仙境，此美景看似只在 天上有，可如果认真保护水资源，它一样会存在于人间</a:t>
            </a:r>
            <a:endParaRPr lang="zh-CN" altLang="en-US" sz="2400" dirty="0">
              <a:solidFill>
                <a:srgbClr val="FFFF00"/>
              </a:solidFill>
              <a:latin typeface="华文隶书" panose="02010800040101010101" pitchFamily="2" charset="-122"/>
              <a:ea typeface="华文隶书" panose="02010800040101010101" pitchFamily="2" charset="-122"/>
            </a:endParaRPr>
          </a:p>
        </p:txBody>
      </p:sp>
      <p:sp>
        <p:nvSpPr>
          <p:cNvPr id="10" name="矩形 9"/>
          <p:cNvSpPr/>
          <p:nvPr/>
        </p:nvSpPr>
        <p:spPr>
          <a:xfrm>
            <a:off x="2059940" y="1910715"/>
            <a:ext cx="302895" cy="3816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806700" y="5384459"/>
            <a:ext cx="8108043" cy="523220"/>
          </a:xfrm>
          <a:prstGeom prst="rect">
            <a:avLst/>
          </a:prstGeom>
          <a:noFill/>
        </p:spPr>
        <p:txBody>
          <a:bodyPr wrap="square" rtlCol="0">
            <a:spAutoFit/>
          </a:bodyPr>
          <a:lstStyle/>
          <a:p>
            <a:r>
              <a:rPr lang="zh-CN" altLang="en-US" sz="2800" dirty="0">
                <a:solidFill>
                  <a:schemeClr val="bg2">
                    <a:lumMod val="25000"/>
                  </a:schemeClr>
                </a:solidFill>
                <a:latin typeface="华文隶书" panose="02010800040101010101" pitchFamily="2" charset="-122"/>
                <a:ea typeface="华文隶书" panose="02010800040101010101" pitchFamily="2" charset="-122"/>
              </a:rPr>
              <a:t>大力倡导节水型产业，提高水资源利用率</a:t>
            </a:r>
            <a:endParaRPr lang="zh-CN" altLang="en-US" sz="2800" dirty="0">
              <a:solidFill>
                <a:schemeClr val="bg2">
                  <a:lumMod val="25000"/>
                </a:schemeClr>
              </a:solidFill>
              <a:latin typeface="Helvetica" panose="020B0604020202030204" pitchFamily="34" charset="0"/>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8531">
        <p:wheel spokes="2"/>
      </p:transition>
    </mc:Choice>
    <mc:Fallback>
      <p:transition spd="slow" advTm="8531">
        <p:wheel spokes="2"/>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amond(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39000"/>
            <a:lum/>
          </a:blip>
          <a:srcRect/>
          <a:stretch>
            <a:fillRect l="-10000" r="-10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595" y="1561530"/>
            <a:ext cx="6096000" cy="3396369"/>
          </a:xfrm>
          <a:prstGeom prst="rect">
            <a:avLst/>
          </a:prstGeom>
        </p:spPr>
      </p:pic>
      <p:sp>
        <p:nvSpPr>
          <p:cNvPr id="5" name="文本框 4"/>
          <p:cNvSpPr txBox="1"/>
          <p:nvPr/>
        </p:nvSpPr>
        <p:spPr>
          <a:xfrm>
            <a:off x="1334770" y="966017"/>
            <a:ext cx="7616825" cy="523220"/>
          </a:xfrm>
          <a:prstGeom prst="rect">
            <a:avLst/>
          </a:prstGeom>
          <a:noFill/>
        </p:spPr>
        <p:txBody>
          <a:bodyPr wrap="square" rtlCol="0">
            <a:spAutoFit/>
          </a:bodyPr>
          <a:lstStyle/>
          <a:p>
            <a:r>
              <a:rPr lang="zh-CN" altLang="en-US" sz="2800" dirty="0">
                <a:solidFill>
                  <a:srgbClr val="FFC000"/>
                </a:solidFill>
                <a:latin typeface="华文隶书" panose="02010800040101010101" pitchFamily="2" charset="-122"/>
                <a:ea typeface="华文隶书" panose="02010800040101010101" pitchFamily="2" charset="-122"/>
              </a:rPr>
              <a:t>此景只因天上有</a:t>
            </a:r>
            <a:endParaRPr lang="zh-CN" altLang="en-US" sz="2800" dirty="0">
              <a:solidFill>
                <a:srgbClr val="FFC000"/>
              </a:solidFill>
              <a:latin typeface="华文隶书" panose="02010800040101010101" pitchFamily="2" charset="-122"/>
              <a:ea typeface="华文隶书" panose="02010800040101010101" pitchFamily="2" charset="-122"/>
            </a:endParaRPr>
          </a:p>
        </p:txBody>
      </p:sp>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5375" y="-706"/>
            <a:ext cx="2191657" cy="523220"/>
          </a:xfrm>
          <a:prstGeom prst="rect">
            <a:avLst/>
          </a:prstGeom>
          <a:noFill/>
        </p:spPr>
        <p:txBody>
          <a:bodyPr wrap="square" rtlCol="0">
            <a:spAutoFit/>
          </a:bodyPr>
          <a:lstStyle/>
          <a:p>
            <a:pPr algn="ctr"/>
            <a:r>
              <a:rPr lang="en-US" altLang="zh-CN" sz="2800" dirty="0">
                <a:solidFill>
                  <a:schemeClr val="bg1"/>
                </a:solidFill>
                <a:latin typeface="Helvetica" panose="020B0604020202030204" pitchFamily="34" charset="0"/>
              </a:rPr>
              <a:t>Water</a:t>
            </a:r>
            <a:endParaRPr lang="zh-CN" altLang="en-US" sz="2800" dirty="0">
              <a:solidFill>
                <a:schemeClr val="bg1"/>
              </a:solidFill>
              <a:latin typeface="Helvetica" panose="020B0604020202030204" pitchFamily="34" charset="0"/>
            </a:endParaRPr>
          </a:p>
        </p:txBody>
      </p:sp>
      <p:sp>
        <p:nvSpPr>
          <p:cNvPr id="8" name="文本框 7"/>
          <p:cNvSpPr txBox="1"/>
          <p:nvPr/>
        </p:nvSpPr>
        <p:spPr>
          <a:xfrm>
            <a:off x="1918335" y="2315845"/>
            <a:ext cx="3858260" cy="1198880"/>
          </a:xfrm>
          <a:prstGeom prst="rect">
            <a:avLst/>
          </a:prstGeom>
          <a:noFill/>
        </p:spPr>
        <p:txBody>
          <a:bodyPr wrap="square" rtlCol="0">
            <a:spAutoFit/>
          </a:bodyPr>
          <a:lstStyle/>
          <a:p>
            <a:r>
              <a:rPr lang="en-US" altLang="zh-CN" sz="3600" dirty="0">
                <a:solidFill>
                  <a:srgbClr val="3B3838"/>
                </a:solidFill>
                <a:latin typeface="Helvetica" panose="020B0604020202030204" pitchFamily="34" charset="0"/>
                <a:cs typeface="Helvetica" panose="020B0604020202030204" pitchFamily="34" charset="0"/>
              </a:rPr>
              <a:t>We should protect this beautiful view</a:t>
            </a:r>
            <a:endParaRPr lang="en-US" altLang="zh-CN" sz="3600" dirty="0">
              <a:solidFill>
                <a:srgbClr val="3B3838"/>
              </a:solidFill>
              <a:latin typeface="Helvetica" panose="020B0604020202030204" pitchFamily="34" charset="0"/>
              <a:cs typeface="Helvetica" panose="020B0604020202030204" pitchFamily="34" charset="0"/>
            </a:endParaRPr>
          </a:p>
        </p:txBody>
      </p:sp>
      <p:sp>
        <p:nvSpPr>
          <p:cNvPr id="9" name="文本框 8"/>
          <p:cNvSpPr txBox="1"/>
          <p:nvPr/>
        </p:nvSpPr>
        <p:spPr>
          <a:xfrm>
            <a:off x="1702676" y="3757899"/>
            <a:ext cx="4074010" cy="1200329"/>
          </a:xfrm>
          <a:prstGeom prst="rect">
            <a:avLst/>
          </a:prstGeom>
          <a:noFill/>
        </p:spPr>
        <p:txBody>
          <a:bodyPr wrap="square" rtlCol="0">
            <a:spAutoFit/>
          </a:bodyPr>
          <a:lstStyle/>
          <a:p>
            <a:r>
              <a:rPr lang="zh-CN" altLang="en-US" sz="2400" dirty="0">
                <a:latin typeface="华文隶书" panose="02010800040101010101" pitchFamily="2" charset="-122"/>
                <a:ea typeface="华文隶书" panose="02010800040101010101" pitchFamily="2" charset="-122"/>
              </a:rPr>
              <a:t>教育子孙后代，让子孙后代从小就知道保护身边的水资源</a:t>
            </a:r>
            <a:r>
              <a:rPr lang="zh-CN" altLang="en-US" sz="2400" dirty="0">
                <a:solidFill>
                  <a:schemeClr val="accent4">
                    <a:lumMod val="60000"/>
                    <a:lumOff val="40000"/>
                  </a:schemeClr>
                </a:solidFill>
                <a:latin typeface="华文隶书" panose="02010800040101010101" pitchFamily="2" charset="-122"/>
                <a:ea typeface="华文隶书" panose="02010800040101010101" pitchFamily="2" charset="-122"/>
              </a:rPr>
              <a:t>。</a:t>
            </a:r>
            <a:endParaRPr lang="zh-CN" altLang="en-US" sz="2400" dirty="0">
              <a:solidFill>
                <a:schemeClr val="accent4">
                  <a:lumMod val="60000"/>
                  <a:lumOff val="40000"/>
                </a:schemeClr>
              </a:solidFill>
              <a:latin typeface="华文隶书" panose="02010800040101010101" pitchFamily="2" charset="-122"/>
              <a:ea typeface="华文隶书" panose="02010800040101010101" pitchFamily="2" charset="-122"/>
            </a:endParaRPr>
          </a:p>
        </p:txBody>
      </p:sp>
      <p:sp>
        <p:nvSpPr>
          <p:cNvPr id="10" name="矩形 9"/>
          <p:cNvSpPr/>
          <p:nvPr/>
        </p:nvSpPr>
        <p:spPr>
          <a:xfrm>
            <a:off x="1413510" y="2209800"/>
            <a:ext cx="190500" cy="350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61294" y="5484826"/>
            <a:ext cx="8108043" cy="523220"/>
          </a:xfrm>
          <a:prstGeom prst="rect">
            <a:avLst/>
          </a:prstGeom>
          <a:noFill/>
        </p:spPr>
        <p:txBody>
          <a:bodyPr wrap="square" rtlCol="0">
            <a:spAutoFit/>
          </a:bodyPr>
          <a:lstStyle/>
          <a:p>
            <a:r>
              <a:rPr lang="zh-CN" altLang="en-US" sz="2800" dirty="0">
                <a:solidFill>
                  <a:srgbClr val="3B3838"/>
                </a:solidFill>
                <a:latin typeface="华文隶书" panose="02010800040101010101" pitchFamily="2" charset="-122"/>
                <a:ea typeface="华文隶书" panose="02010800040101010101" pitchFamily="2" charset="-122"/>
              </a:rPr>
              <a:t>从小做起，从小事做起，方能成就一番伟业</a:t>
            </a:r>
            <a:endParaRPr lang="zh-CN" altLang="en-US" sz="2800" dirty="0">
              <a:solidFill>
                <a:srgbClr val="3B3838"/>
              </a:solidFill>
              <a:latin typeface="华文隶书" panose="02010800040101010101" pitchFamily="2" charset="-122"/>
              <a:ea typeface="华文隶书" panose="02010800040101010101" pitchFamily="2" charset="-122"/>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8625">
        <p:wheel spokes="2"/>
      </p:transition>
    </mc:Choice>
    <mc:Fallback>
      <p:transition spd="slow" advTm="8625">
        <p:wheel spokes="2"/>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amond(in)">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barn(inVertical)">
                                      <p:cBhvr>
                                        <p:cTn id="2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1588"/>
            <a:ext cx="12192001" cy="6858000"/>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剪去对角的矩形 15"/>
          <p:cNvSpPr/>
          <p:nvPr/>
        </p:nvSpPr>
        <p:spPr>
          <a:xfrm>
            <a:off x="4849309" y="2560471"/>
            <a:ext cx="3514725" cy="1732611"/>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文本框 1"/>
          <p:cNvSpPr txBox="1"/>
          <p:nvPr/>
        </p:nvSpPr>
        <p:spPr>
          <a:xfrm>
            <a:off x="1628775" y="2704134"/>
            <a:ext cx="4259024" cy="1446550"/>
          </a:xfrm>
          <a:prstGeom prst="rect">
            <a:avLst/>
          </a:prstGeom>
          <a:noFill/>
        </p:spPr>
        <p:txBody>
          <a:bodyPr wrap="square" rtlCol="0">
            <a:spAutoFit/>
          </a:bodyPr>
          <a:lstStyle/>
          <a:p>
            <a:r>
              <a:rPr lang="en-US" altLang="zh-CN" sz="8800" dirty="0">
                <a:solidFill>
                  <a:schemeClr val="bg1"/>
                </a:solidFill>
                <a:latin typeface="Helvetica" panose="020B0604020202030204" pitchFamily="34" charset="0"/>
              </a:rPr>
              <a:t>THREE</a:t>
            </a:r>
            <a:endParaRPr lang="zh-CN" altLang="en-US" sz="8800" dirty="0">
              <a:solidFill>
                <a:schemeClr val="bg1"/>
              </a:solidFill>
              <a:latin typeface="Helvetica" panose="020B0604020202030204" pitchFamily="34" charset="0"/>
            </a:endParaRPr>
          </a:p>
        </p:txBody>
      </p:sp>
      <p:sp>
        <p:nvSpPr>
          <p:cNvPr id="9" name="文本框 8"/>
          <p:cNvSpPr txBox="1"/>
          <p:nvPr/>
        </p:nvSpPr>
        <p:spPr>
          <a:xfrm>
            <a:off x="5504960" y="3104244"/>
            <a:ext cx="3041888" cy="646331"/>
          </a:xfrm>
          <a:prstGeom prst="rect">
            <a:avLst/>
          </a:prstGeom>
          <a:noFill/>
        </p:spPr>
        <p:txBody>
          <a:bodyPr wrap="square" rtlCol="0">
            <a:spAutoFit/>
          </a:bodyPr>
          <a:lstStyle/>
          <a:p>
            <a:r>
              <a:rPr lang="zh-CN" altLang="en-US" sz="3600" dirty="0">
                <a:solidFill>
                  <a:schemeClr val="bg1"/>
                </a:solidFill>
                <a:latin typeface="华文隶书" panose="02010800040101010101" pitchFamily="2" charset="-122"/>
                <a:ea typeface="华文隶书" panose="02010800040101010101" pitchFamily="2" charset="-122"/>
              </a:rPr>
              <a:t>土壤资源保护</a:t>
            </a:r>
            <a:endParaRPr lang="zh-CN" altLang="en-US" sz="3600" dirty="0">
              <a:solidFill>
                <a:schemeClr val="bg1"/>
              </a:solidFill>
              <a:latin typeface="华文隶书" panose="02010800040101010101" pitchFamily="2" charset="-122"/>
              <a:ea typeface="华文隶书" panose="02010800040101010101"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843">
        <p:pull dir="lu"/>
      </p:transition>
    </mc:Choice>
    <mc:Fallback>
      <p:transition spd="slow" advTm="3843">
        <p:pull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9000"/>
            <a:lum/>
          </a:blip>
          <a:srcRect/>
          <a:stretch>
            <a:fillRect t="-6000" b="-6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6698" y="1765737"/>
            <a:ext cx="6096000" cy="3267091"/>
          </a:xfrm>
          <a:prstGeom prst="rect">
            <a:avLst/>
          </a:prstGeom>
        </p:spPr>
      </p:pic>
      <p:sp>
        <p:nvSpPr>
          <p:cNvPr id="5" name="文本框 4"/>
          <p:cNvSpPr txBox="1"/>
          <p:nvPr/>
        </p:nvSpPr>
        <p:spPr>
          <a:xfrm>
            <a:off x="5356860" y="1037772"/>
            <a:ext cx="7616825" cy="523220"/>
          </a:xfrm>
          <a:prstGeom prst="rect">
            <a:avLst/>
          </a:prstGeom>
          <a:noFill/>
        </p:spPr>
        <p:txBody>
          <a:bodyPr wrap="square" rtlCol="0">
            <a:spAutoFit/>
          </a:bodyPr>
          <a:lstStyle/>
          <a:p>
            <a:r>
              <a:rPr lang="zh-CN" altLang="en-US" sz="2800" dirty="0">
                <a:solidFill>
                  <a:schemeClr val="bg2">
                    <a:lumMod val="25000"/>
                  </a:schemeClr>
                </a:solidFill>
                <a:latin typeface="华文隶书" panose="02010800040101010101" pitchFamily="2" charset="-122"/>
                <a:ea typeface="华文隶书" panose="02010800040101010101" pitchFamily="2" charset="-122"/>
              </a:rPr>
              <a:t>蓝天，白云，黑土</a:t>
            </a:r>
            <a:endParaRPr lang="zh-CN" altLang="en-US" sz="2000" dirty="0">
              <a:solidFill>
                <a:schemeClr val="bg2">
                  <a:lumMod val="25000"/>
                </a:schemeClr>
              </a:solidFill>
              <a:latin typeface="French Script MT" panose="03020402040607040605" pitchFamily="66" charset="0"/>
            </a:endParaRPr>
          </a:p>
        </p:txBody>
      </p:sp>
      <p:sp>
        <p:nvSpPr>
          <p:cNvPr id="6" name="矩形 5"/>
          <p:cNvSpPr/>
          <p:nvPr/>
        </p:nvSpPr>
        <p:spPr>
          <a:xfrm>
            <a:off x="1045029" y="-1787"/>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Helvetica" panose="020B0604020202030204" pitchFamily="34" charset="0"/>
                <a:cs typeface="Helvetica" panose="020B0604020202030204" pitchFamily="34" charset="0"/>
              </a:rPr>
              <a:t>SOIL</a:t>
            </a:r>
            <a:endParaRPr lang="zh-CN" altLang="en-US" sz="2800" dirty="0">
              <a:latin typeface="Helvetica" panose="020B0604020202030204" pitchFamily="34" charset="0"/>
              <a:cs typeface="Helvetica" panose="020B0604020202030204" pitchFamily="34" charset="0"/>
            </a:endParaRPr>
          </a:p>
        </p:txBody>
      </p:sp>
      <p:sp>
        <p:nvSpPr>
          <p:cNvPr id="8" name="文本框 7"/>
          <p:cNvSpPr txBox="1"/>
          <p:nvPr/>
        </p:nvSpPr>
        <p:spPr>
          <a:xfrm>
            <a:off x="1740659" y="2142844"/>
            <a:ext cx="4292967" cy="646331"/>
          </a:xfrm>
          <a:prstGeom prst="rect">
            <a:avLst/>
          </a:prstGeom>
          <a:noFill/>
        </p:spPr>
        <p:txBody>
          <a:bodyPr wrap="square" rtlCol="0">
            <a:spAutoFit/>
          </a:bodyPr>
          <a:lstStyle/>
          <a:p>
            <a:r>
              <a:rPr lang="zh-CN" altLang="en-US" sz="3600" dirty="0">
                <a:solidFill>
                  <a:srgbClr val="FFFF00"/>
                </a:solidFill>
                <a:latin typeface="Gill Sans Ultra Bold" panose="020B0A02020104020203" pitchFamily="34" charset="0"/>
              </a:rPr>
              <a:t>土壤保护第一条</a:t>
            </a:r>
            <a:endParaRPr lang="zh-CN" altLang="en-US" sz="3600" dirty="0">
              <a:solidFill>
                <a:srgbClr val="FFFF00"/>
              </a:solidFill>
              <a:latin typeface="Gill Sans Ultra Bold" panose="020B0A02020104020203" pitchFamily="34" charset="0"/>
            </a:endParaRPr>
          </a:p>
        </p:txBody>
      </p:sp>
      <p:sp>
        <p:nvSpPr>
          <p:cNvPr id="9" name="文本框 8"/>
          <p:cNvSpPr txBox="1"/>
          <p:nvPr/>
        </p:nvSpPr>
        <p:spPr>
          <a:xfrm>
            <a:off x="1740397" y="3399283"/>
            <a:ext cx="4731657" cy="646331"/>
          </a:xfrm>
          <a:prstGeom prst="rect">
            <a:avLst/>
          </a:prstGeom>
          <a:noFill/>
        </p:spPr>
        <p:txBody>
          <a:bodyPr wrap="square" rtlCol="0">
            <a:spAutoFit/>
          </a:bodyPr>
          <a:lstStyle/>
          <a:p>
            <a:r>
              <a:rPr lang="zh-CN" altLang="en-US" sz="3600" dirty="0">
                <a:solidFill>
                  <a:schemeClr val="bg2">
                    <a:lumMod val="25000"/>
                  </a:schemeClr>
                </a:solidFill>
                <a:latin typeface="华文隶书" panose="02010800040101010101" pitchFamily="2" charset="-122"/>
                <a:ea typeface="华文隶书" panose="02010800040101010101" pitchFamily="2" charset="-122"/>
              </a:rPr>
              <a:t>不随地取土</a:t>
            </a:r>
            <a:endParaRPr lang="zh-CN" altLang="en-US" sz="3600" dirty="0">
              <a:solidFill>
                <a:schemeClr val="bg2">
                  <a:lumMod val="25000"/>
                </a:schemeClr>
              </a:solidFill>
              <a:latin typeface="华文隶书" panose="02010800040101010101" pitchFamily="2" charset="-122"/>
              <a:ea typeface="华文隶书" panose="02010800040101010101" pitchFamily="2" charset="-122"/>
            </a:endParaRPr>
          </a:p>
        </p:txBody>
      </p:sp>
      <p:sp>
        <p:nvSpPr>
          <p:cNvPr id="10" name="矩形 9"/>
          <p:cNvSpPr/>
          <p:nvPr/>
        </p:nvSpPr>
        <p:spPr>
          <a:xfrm>
            <a:off x="1456036" y="2290780"/>
            <a:ext cx="190500" cy="350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806700" y="5384459"/>
            <a:ext cx="8108043" cy="523220"/>
          </a:xfrm>
          <a:prstGeom prst="rect">
            <a:avLst/>
          </a:prstGeom>
          <a:noFill/>
        </p:spPr>
        <p:txBody>
          <a:bodyPr wrap="square" rtlCol="0">
            <a:spAutoFit/>
          </a:bodyPr>
          <a:lstStyle/>
          <a:p>
            <a:r>
              <a:rPr lang="en-US" altLang="zh-CN" sz="2800" dirty="0">
                <a:latin typeface="华文隶书" panose="02010800040101010101" pitchFamily="2" charset="-122"/>
                <a:ea typeface="华文隶书" panose="02010800040101010101" pitchFamily="2" charset="-122"/>
              </a:rPr>
              <a:t>I</a:t>
            </a:r>
            <a:r>
              <a:rPr lang="zh-CN" altLang="en-US" sz="2800" dirty="0">
                <a:latin typeface="华文隶书" panose="02010800040101010101" pitchFamily="2" charset="-122"/>
                <a:ea typeface="华文隶书" panose="02010800040101010101" pitchFamily="2" charset="-122"/>
              </a:rPr>
              <a:t> </a:t>
            </a:r>
            <a:r>
              <a:rPr lang="en-US" altLang="zh-CN" sz="2800" dirty="0">
                <a:latin typeface="华文隶书" panose="02010800040101010101" pitchFamily="2" charset="-122"/>
                <a:ea typeface="华文隶书" panose="02010800040101010101" pitchFamily="2" charset="-122"/>
              </a:rPr>
              <a:t>like</a:t>
            </a:r>
            <a:r>
              <a:rPr lang="zh-CN" altLang="en-US" sz="2800" dirty="0">
                <a:latin typeface="华文隶书" panose="02010800040101010101" pitchFamily="2" charset="-122"/>
                <a:ea typeface="华文隶书" panose="02010800040101010101" pitchFamily="2" charset="-122"/>
              </a:rPr>
              <a:t> </a:t>
            </a:r>
            <a:r>
              <a:rPr lang="en-US" altLang="zh-CN" sz="2800" dirty="0">
                <a:latin typeface="华文隶书" panose="02010800040101010101" pitchFamily="2" charset="-122"/>
                <a:ea typeface="华文隶书" panose="02010800040101010101" pitchFamily="2" charset="-122"/>
              </a:rPr>
              <a:t>it</a:t>
            </a:r>
            <a:r>
              <a:rPr lang="zh-CN" altLang="en-US" sz="2800" dirty="0">
                <a:latin typeface="华文隶书" panose="02010800040101010101" pitchFamily="2" charset="-122"/>
                <a:ea typeface="华文隶书" panose="02010800040101010101" pitchFamily="2" charset="-122"/>
              </a:rPr>
              <a:t> </a:t>
            </a:r>
            <a:r>
              <a:rPr lang="en-US" altLang="zh-CN" sz="2800" dirty="0">
                <a:latin typeface="华文隶书" panose="02010800040101010101" pitchFamily="2" charset="-122"/>
                <a:ea typeface="华文隶书" panose="02010800040101010101" pitchFamily="2" charset="-122"/>
              </a:rPr>
              <a:t>very</a:t>
            </a:r>
            <a:r>
              <a:rPr lang="zh-CN" altLang="en-US" sz="2800" dirty="0">
                <a:latin typeface="华文隶书" panose="02010800040101010101" pitchFamily="2" charset="-122"/>
                <a:ea typeface="华文隶书" panose="02010800040101010101" pitchFamily="2" charset="-122"/>
              </a:rPr>
              <a:t> </a:t>
            </a:r>
            <a:r>
              <a:rPr lang="en-US" altLang="zh-CN" sz="2800" dirty="0">
                <a:latin typeface="华文隶书" panose="02010800040101010101" pitchFamily="2" charset="-122"/>
                <a:ea typeface="华文隶书" panose="02010800040101010101" pitchFamily="2" charset="-122"/>
              </a:rPr>
              <a:t>much , and</a:t>
            </a:r>
            <a:r>
              <a:rPr lang="zh-CN" altLang="en-US" sz="2800" dirty="0">
                <a:latin typeface="华文隶书" panose="02010800040101010101" pitchFamily="2" charset="-122"/>
                <a:ea typeface="华文隶书" panose="02010800040101010101" pitchFamily="2" charset="-122"/>
              </a:rPr>
              <a:t> </a:t>
            </a:r>
            <a:r>
              <a:rPr lang="en-US" altLang="zh-CN" sz="2800" dirty="0">
                <a:latin typeface="华文隶书" panose="02010800040101010101" pitchFamily="2" charset="-122"/>
                <a:ea typeface="华文隶书" panose="02010800040101010101" pitchFamily="2" charset="-122"/>
              </a:rPr>
              <a:t>you</a:t>
            </a:r>
            <a:r>
              <a:rPr lang="zh-CN" altLang="en-US" sz="2800" dirty="0">
                <a:latin typeface="华文隶书" panose="02010800040101010101" pitchFamily="2" charset="-122"/>
                <a:ea typeface="华文隶书" panose="02010800040101010101" pitchFamily="2" charset="-122"/>
              </a:rPr>
              <a:t> </a:t>
            </a:r>
            <a:r>
              <a:rPr lang="en-US" altLang="zh-CN" sz="2800" dirty="0">
                <a:latin typeface="华文隶书" panose="02010800040101010101" pitchFamily="2" charset="-122"/>
                <a:ea typeface="华文隶书" panose="02010800040101010101" pitchFamily="2" charset="-122"/>
              </a:rPr>
              <a:t>?</a:t>
            </a:r>
            <a:endParaRPr lang="en-US" altLang="zh-CN" sz="2800" dirty="0">
              <a:latin typeface="华文隶书" panose="02010800040101010101" pitchFamily="2" charset="-122"/>
              <a:ea typeface="华文隶书" panose="02010800040101010101" pitchFamily="2" charset="-122"/>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10172">
        <p:zoom dir="in"/>
      </p:transition>
    </mc:Choice>
    <mc:Fallback>
      <p:transition spd="slow" advTm="10172">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80">
                                          <p:stCondLst>
                                            <p:cond delay="0"/>
                                          </p:stCondLst>
                                        </p:cTn>
                                        <p:tgtEl>
                                          <p:spTgt spid="5"/>
                                        </p:tgtEl>
                                      </p:cBhvr>
                                    </p:animEffect>
                                    <p:anim calcmode="lin" valueType="num">
                                      <p:cBhvr>
                                        <p:cTn id="19"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4" dur="26">
                                          <p:stCondLst>
                                            <p:cond delay="650"/>
                                          </p:stCondLst>
                                        </p:cTn>
                                        <p:tgtEl>
                                          <p:spTgt spid="5"/>
                                        </p:tgtEl>
                                      </p:cBhvr>
                                      <p:to x="100000" y="60000"/>
                                    </p:animScale>
                                    <p:animScale>
                                      <p:cBhvr>
                                        <p:cTn id="25" dur="166" decel="50000">
                                          <p:stCondLst>
                                            <p:cond delay="676"/>
                                          </p:stCondLst>
                                        </p:cTn>
                                        <p:tgtEl>
                                          <p:spTgt spid="5"/>
                                        </p:tgtEl>
                                      </p:cBhvr>
                                      <p:to x="100000" y="100000"/>
                                    </p:animScale>
                                    <p:animScale>
                                      <p:cBhvr>
                                        <p:cTn id="26" dur="26">
                                          <p:stCondLst>
                                            <p:cond delay="1312"/>
                                          </p:stCondLst>
                                        </p:cTn>
                                        <p:tgtEl>
                                          <p:spTgt spid="5"/>
                                        </p:tgtEl>
                                      </p:cBhvr>
                                      <p:to x="100000" y="80000"/>
                                    </p:animScale>
                                    <p:animScale>
                                      <p:cBhvr>
                                        <p:cTn id="27" dur="166" decel="50000">
                                          <p:stCondLst>
                                            <p:cond delay="1338"/>
                                          </p:stCondLst>
                                        </p:cTn>
                                        <p:tgtEl>
                                          <p:spTgt spid="5"/>
                                        </p:tgtEl>
                                      </p:cBhvr>
                                      <p:to x="100000" y="100000"/>
                                    </p:animScale>
                                    <p:animScale>
                                      <p:cBhvr>
                                        <p:cTn id="28" dur="26">
                                          <p:stCondLst>
                                            <p:cond delay="1642"/>
                                          </p:stCondLst>
                                        </p:cTn>
                                        <p:tgtEl>
                                          <p:spTgt spid="5"/>
                                        </p:tgtEl>
                                      </p:cBhvr>
                                      <p:to x="100000" y="90000"/>
                                    </p:animScale>
                                    <p:animScale>
                                      <p:cBhvr>
                                        <p:cTn id="29" dur="166" decel="50000">
                                          <p:stCondLst>
                                            <p:cond delay="1668"/>
                                          </p:stCondLst>
                                        </p:cTn>
                                        <p:tgtEl>
                                          <p:spTgt spid="5"/>
                                        </p:tgtEl>
                                      </p:cBhvr>
                                      <p:to x="100000" y="100000"/>
                                    </p:animScale>
                                    <p:animScale>
                                      <p:cBhvr>
                                        <p:cTn id="30" dur="26">
                                          <p:stCondLst>
                                            <p:cond delay="1808"/>
                                          </p:stCondLst>
                                        </p:cTn>
                                        <p:tgtEl>
                                          <p:spTgt spid="5"/>
                                        </p:tgtEl>
                                      </p:cBhvr>
                                      <p:to x="100000" y="95000"/>
                                    </p:animScale>
                                    <p:animScale>
                                      <p:cBhvr>
                                        <p:cTn id="31" dur="166" decel="50000">
                                          <p:stCondLst>
                                            <p:cond delay="1834"/>
                                          </p:stCondLst>
                                        </p:cTn>
                                        <p:tgtEl>
                                          <p:spTgt spid="5"/>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3000"/>
            <a:lum/>
          </a:blip>
          <a:srcRect/>
          <a:stretch>
            <a:fillRect t="-6000" b="-6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36460"/>
            <a:ext cx="6095999" cy="3396369"/>
          </a:xfrm>
          <a:prstGeom prst="rect">
            <a:avLst/>
          </a:prstGeom>
        </p:spPr>
      </p:pic>
      <p:sp>
        <p:nvSpPr>
          <p:cNvPr id="5" name="文本框 4"/>
          <p:cNvSpPr txBox="1"/>
          <p:nvPr/>
        </p:nvSpPr>
        <p:spPr>
          <a:xfrm>
            <a:off x="6021705" y="997132"/>
            <a:ext cx="7616825" cy="523220"/>
          </a:xfrm>
          <a:prstGeom prst="rect">
            <a:avLst/>
          </a:prstGeom>
          <a:noFill/>
        </p:spPr>
        <p:txBody>
          <a:bodyPr wrap="square" rtlCol="0">
            <a:spAutoFit/>
          </a:bodyPr>
          <a:lstStyle/>
          <a:p>
            <a:r>
              <a:rPr lang="zh-CN" altLang="en-US" sz="2800" dirty="0">
                <a:solidFill>
                  <a:schemeClr val="bg2">
                    <a:lumMod val="25000"/>
                  </a:schemeClr>
                </a:solidFill>
                <a:latin typeface="华文隶书" panose="02010800040101010101" pitchFamily="2" charset="-122"/>
                <a:ea typeface="华文隶书" panose="02010800040101010101" pitchFamily="2" charset="-122"/>
              </a:rPr>
              <a:t>这是我想要的土地</a:t>
            </a:r>
            <a:endParaRPr lang="zh-CN" altLang="en-US" sz="2000" dirty="0">
              <a:solidFill>
                <a:schemeClr val="bg2">
                  <a:lumMod val="25000"/>
                </a:schemeClr>
              </a:solidFill>
              <a:latin typeface="French Script MT" panose="03020402040607040605" pitchFamily="66" charset="0"/>
            </a:endParaRPr>
          </a:p>
        </p:txBody>
      </p:sp>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5375" y="-706"/>
            <a:ext cx="2191657" cy="523220"/>
          </a:xfrm>
          <a:prstGeom prst="rect">
            <a:avLst/>
          </a:prstGeom>
          <a:noFill/>
        </p:spPr>
        <p:txBody>
          <a:bodyPr wrap="square" rtlCol="0">
            <a:spAutoFit/>
          </a:bodyPr>
          <a:lstStyle/>
          <a:p>
            <a:pPr algn="ctr"/>
            <a:r>
              <a:rPr lang="en-US" altLang="zh-CN" sz="2800" dirty="0">
                <a:solidFill>
                  <a:schemeClr val="bg1"/>
                </a:solidFill>
                <a:latin typeface="Helvetica" panose="020B0604020202030204" pitchFamily="34" charset="0"/>
              </a:rPr>
              <a:t>SOIL</a:t>
            </a:r>
            <a:endParaRPr lang="zh-CN" altLang="en-US" sz="2800" dirty="0">
              <a:solidFill>
                <a:schemeClr val="bg1"/>
              </a:solidFill>
              <a:latin typeface="Helvetica" panose="020B0604020202030204" pitchFamily="34" charset="0"/>
            </a:endParaRPr>
          </a:p>
        </p:txBody>
      </p:sp>
      <p:sp>
        <p:nvSpPr>
          <p:cNvPr id="8" name="文本框 7"/>
          <p:cNvSpPr txBox="1"/>
          <p:nvPr/>
        </p:nvSpPr>
        <p:spPr>
          <a:xfrm>
            <a:off x="2038168" y="1888001"/>
            <a:ext cx="4165600" cy="646331"/>
          </a:xfrm>
          <a:prstGeom prst="rect">
            <a:avLst/>
          </a:prstGeom>
          <a:noFill/>
        </p:spPr>
        <p:txBody>
          <a:bodyPr wrap="square" rtlCol="0">
            <a:spAutoFit/>
          </a:bodyPr>
          <a:lstStyle/>
          <a:p>
            <a:r>
              <a:rPr lang="zh-CN" altLang="en-US" sz="3600" dirty="0">
                <a:solidFill>
                  <a:srgbClr val="FFFF00"/>
                </a:solidFill>
                <a:latin typeface="Gill Sans Ultra Bold" panose="020B0A02020104020203" pitchFamily="34" charset="0"/>
              </a:rPr>
              <a:t>土壤保护第二条</a:t>
            </a:r>
            <a:endParaRPr lang="zh-CN" altLang="en-US" sz="3600" dirty="0">
              <a:solidFill>
                <a:srgbClr val="FFFF00"/>
              </a:solidFill>
              <a:latin typeface="Gill Sans Ultra Bold" panose="020B0A02020104020203" pitchFamily="34" charset="0"/>
            </a:endParaRPr>
          </a:p>
        </p:txBody>
      </p:sp>
      <p:sp>
        <p:nvSpPr>
          <p:cNvPr id="9" name="文本框 8"/>
          <p:cNvSpPr txBox="1"/>
          <p:nvPr/>
        </p:nvSpPr>
        <p:spPr>
          <a:xfrm>
            <a:off x="1814852" y="3011858"/>
            <a:ext cx="4731657" cy="646331"/>
          </a:xfrm>
          <a:prstGeom prst="rect">
            <a:avLst/>
          </a:prstGeom>
          <a:noFill/>
        </p:spPr>
        <p:txBody>
          <a:bodyPr wrap="square" rtlCol="0">
            <a:spAutoFit/>
          </a:bodyPr>
          <a:lstStyle/>
          <a:p>
            <a:r>
              <a:rPr lang="zh-CN" altLang="en-US" sz="3600" dirty="0">
                <a:solidFill>
                  <a:schemeClr val="bg2">
                    <a:lumMod val="25000"/>
                  </a:schemeClr>
                </a:solidFill>
                <a:latin typeface="华文隶书" panose="02010800040101010101" pitchFamily="2" charset="-122"/>
                <a:ea typeface="华文隶书" panose="02010800040101010101" pitchFamily="2" charset="-122"/>
              </a:rPr>
              <a:t>不随意抛弃电池</a:t>
            </a:r>
            <a:endParaRPr lang="zh-CN" altLang="en-US" sz="3600" dirty="0">
              <a:solidFill>
                <a:schemeClr val="bg2">
                  <a:lumMod val="25000"/>
                </a:schemeClr>
              </a:solidFill>
              <a:latin typeface="华文隶书" panose="02010800040101010101" pitchFamily="2" charset="-122"/>
              <a:ea typeface="华文隶书" panose="02010800040101010101" pitchFamily="2" charset="-122"/>
            </a:endParaRPr>
          </a:p>
        </p:txBody>
      </p:sp>
      <p:sp>
        <p:nvSpPr>
          <p:cNvPr id="10" name="矩形 9"/>
          <p:cNvSpPr/>
          <p:nvPr/>
        </p:nvSpPr>
        <p:spPr>
          <a:xfrm>
            <a:off x="1624411" y="1887678"/>
            <a:ext cx="190500" cy="350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806700" y="5384459"/>
            <a:ext cx="8108043" cy="523220"/>
          </a:xfrm>
          <a:prstGeom prst="rect">
            <a:avLst/>
          </a:prstGeom>
          <a:noFill/>
        </p:spPr>
        <p:txBody>
          <a:bodyPr wrap="square" rtlCol="0">
            <a:spAutoFit/>
          </a:bodyPr>
          <a:lstStyle/>
          <a:p>
            <a:r>
              <a:rPr lang="zh-CN" altLang="en-US" sz="2800" dirty="0">
                <a:solidFill>
                  <a:srgbClr val="3B3838"/>
                </a:solidFill>
                <a:latin typeface="华文隶书" panose="02010800040101010101" pitchFamily="2" charset="-122"/>
                <a:ea typeface="华文隶书" panose="02010800040101010101" pitchFamily="2" charset="-122"/>
              </a:rPr>
              <a:t>    泥土里少点重金属应该是好点的 </a:t>
            </a:r>
            <a:endParaRPr lang="zh-CN" altLang="en-US" sz="2800" dirty="0">
              <a:solidFill>
                <a:srgbClr val="3B3838"/>
              </a:solidFill>
              <a:latin typeface="华文隶书" panose="02010800040101010101" pitchFamily="2" charset="-122"/>
              <a:ea typeface="华文隶书" panose="02010800040101010101" pitchFamily="2" charset="-122"/>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8437">
        <p:zoom dir="in"/>
      </p:transition>
    </mc:Choice>
    <mc:Fallback>
      <p:transition spd="slow" advTm="8437">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3000"/>
            <a:lum/>
          </a:blip>
          <a:srcRect/>
          <a:stretch>
            <a:fillRect t="-9000" b="-9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528" y="1795454"/>
            <a:ext cx="6095999" cy="3267091"/>
          </a:xfrm>
          <a:prstGeom prst="rect">
            <a:avLst/>
          </a:prstGeom>
        </p:spPr>
      </p:pic>
      <p:sp>
        <p:nvSpPr>
          <p:cNvPr id="5" name="文本框 4"/>
          <p:cNvSpPr txBox="1"/>
          <p:nvPr/>
        </p:nvSpPr>
        <p:spPr>
          <a:xfrm>
            <a:off x="1222375" y="986972"/>
            <a:ext cx="7616825" cy="523220"/>
          </a:xfrm>
          <a:prstGeom prst="rect">
            <a:avLst/>
          </a:prstGeom>
          <a:noFill/>
        </p:spPr>
        <p:txBody>
          <a:bodyPr wrap="square" rtlCol="0">
            <a:spAutoFit/>
          </a:bodyPr>
          <a:lstStyle/>
          <a:p>
            <a:r>
              <a:rPr lang="zh-CN" altLang="en-US" sz="2800" dirty="0">
                <a:solidFill>
                  <a:schemeClr val="bg2">
                    <a:lumMod val="25000"/>
                  </a:schemeClr>
                </a:solidFill>
                <a:latin typeface="华文隶书" panose="02010800040101010101" pitchFamily="2" charset="-122"/>
                <a:ea typeface="华文隶书" panose="02010800040101010101" pitchFamily="2" charset="-122"/>
              </a:rPr>
              <a:t>仙境般存在的地方，却真实在我们面前</a:t>
            </a:r>
            <a:endParaRPr lang="zh-CN" altLang="en-US" sz="2000" dirty="0">
              <a:solidFill>
                <a:schemeClr val="bg2">
                  <a:lumMod val="25000"/>
                </a:schemeClr>
              </a:solidFill>
              <a:latin typeface="French Script MT" panose="03020402040607040605" pitchFamily="66" charset="0"/>
            </a:endParaRPr>
          </a:p>
        </p:txBody>
      </p:sp>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5375" y="-706"/>
            <a:ext cx="2191657" cy="523220"/>
          </a:xfrm>
          <a:prstGeom prst="rect">
            <a:avLst/>
          </a:prstGeom>
          <a:noFill/>
        </p:spPr>
        <p:txBody>
          <a:bodyPr wrap="square" rtlCol="0">
            <a:spAutoFit/>
          </a:bodyPr>
          <a:lstStyle/>
          <a:p>
            <a:pPr algn="ctr"/>
            <a:r>
              <a:rPr lang="en-US" altLang="zh-CN" sz="2800" dirty="0">
                <a:solidFill>
                  <a:schemeClr val="bg1"/>
                </a:solidFill>
                <a:latin typeface="Helvetica" panose="020B0604020202030204" pitchFamily="34" charset="0"/>
              </a:rPr>
              <a:t>SOIL</a:t>
            </a:r>
            <a:endParaRPr lang="zh-CN" altLang="en-US" sz="2800" dirty="0">
              <a:solidFill>
                <a:schemeClr val="bg1"/>
              </a:solidFill>
              <a:latin typeface="Helvetica" panose="020B0604020202030204" pitchFamily="34" charset="0"/>
            </a:endParaRPr>
          </a:p>
        </p:txBody>
      </p:sp>
      <p:sp>
        <p:nvSpPr>
          <p:cNvPr id="8" name="文本框 7"/>
          <p:cNvSpPr txBox="1"/>
          <p:nvPr/>
        </p:nvSpPr>
        <p:spPr>
          <a:xfrm>
            <a:off x="2191203" y="2084364"/>
            <a:ext cx="4165600" cy="646331"/>
          </a:xfrm>
          <a:prstGeom prst="rect">
            <a:avLst/>
          </a:prstGeom>
          <a:noFill/>
        </p:spPr>
        <p:txBody>
          <a:bodyPr wrap="square" rtlCol="0">
            <a:spAutoFit/>
          </a:bodyPr>
          <a:lstStyle/>
          <a:p>
            <a:r>
              <a:rPr lang="zh-CN" altLang="en-US" sz="3600" dirty="0">
                <a:solidFill>
                  <a:schemeClr val="tx1"/>
                </a:solidFill>
                <a:latin typeface="Gill Sans Ultra Bold" panose="020B0A02020104020203" pitchFamily="34" charset="0"/>
              </a:rPr>
              <a:t>土壤保护第三条</a:t>
            </a:r>
            <a:endParaRPr lang="zh-CN" altLang="en-US" sz="3600" dirty="0">
              <a:solidFill>
                <a:schemeClr val="tx1"/>
              </a:solidFill>
              <a:latin typeface="Gill Sans Ultra Bold" panose="020B0A02020104020203" pitchFamily="34" charset="0"/>
            </a:endParaRPr>
          </a:p>
        </p:txBody>
      </p:sp>
      <p:sp>
        <p:nvSpPr>
          <p:cNvPr id="9" name="文本框 8"/>
          <p:cNvSpPr txBox="1"/>
          <p:nvPr/>
        </p:nvSpPr>
        <p:spPr>
          <a:xfrm>
            <a:off x="2107384" y="3734308"/>
            <a:ext cx="4731657" cy="646331"/>
          </a:xfrm>
          <a:prstGeom prst="rect">
            <a:avLst/>
          </a:prstGeom>
          <a:noFill/>
        </p:spPr>
        <p:txBody>
          <a:bodyPr wrap="square" rtlCol="0">
            <a:spAutoFit/>
          </a:bodyPr>
          <a:lstStyle/>
          <a:p>
            <a:r>
              <a:rPr lang="zh-CN" altLang="en-US" sz="3600" dirty="0">
                <a:solidFill>
                  <a:schemeClr val="bg2">
                    <a:lumMod val="25000"/>
                  </a:schemeClr>
                </a:solidFill>
                <a:latin typeface="华文隶书" panose="02010800040101010101" pitchFamily="2" charset="-122"/>
                <a:ea typeface="华文隶书" panose="02010800040101010101" pitchFamily="2" charset="-122"/>
              </a:rPr>
              <a:t>不滥用化肥</a:t>
            </a:r>
            <a:endParaRPr lang="zh-CN" altLang="en-US" sz="3600" dirty="0">
              <a:solidFill>
                <a:schemeClr val="bg2">
                  <a:lumMod val="25000"/>
                </a:schemeClr>
              </a:solidFill>
              <a:latin typeface="华文隶书" panose="02010800040101010101" pitchFamily="2" charset="-122"/>
              <a:ea typeface="华文隶书" panose="02010800040101010101" pitchFamily="2" charset="-122"/>
            </a:endParaRPr>
          </a:p>
        </p:txBody>
      </p:sp>
      <p:sp>
        <p:nvSpPr>
          <p:cNvPr id="10" name="矩形 9"/>
          <p:cNvSpPr/>
          <p:nvPr/>
        </p:nvSpPr>
        <p:spPr>
          <a:xfrm>
            <a:off x="1917294" y="2188669"/>
            <a:ext cx="190500" cy="350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806700" y="5384459"/>
            <a:ext cx="8108043" cy="523220"/>
          </a:xfrm>
          <a:prstGeom prst="rect">
            <a:avLst/>
          </a:prstGeom>
          <a:noFill/>
        </p:spPr>
        <p:txBody>
          <a:bodyPr wrap="square" rtlCol="0">
            <a:spAutoFit/>
          </a:bodyPr>
          <a:lstStyle/>
          <a:p>
            <a:r>
              <a:rPr lang="en-US" altLang="zh-CN" sz="2800" dirty="0">
                <a:latin typeface="华文隶书" panose="02010800040101010101" pitchFamily="2" charset="-122"/>
                <a:ea typeface="华文隶书" panose="02010800040101010101" pitchFamily="2" charset="-122"/>
              </a:rPr>
              <a:t>    So why do we give up protecting the soil?</a:t>
            </a:r>
            <a:endParaRPr lang="zh-CN" altLang="en-US" sz="2800" dirty="0">
              <a:latin typeface="华文隶书" panose="02010800040101010101" pitchFamily="2" charset="-122"/>
              <a:ea typeface="华文隶书" panose="02010800040101010101" pitchFamily="2" charset="-122"/>
            </a:endParaRPr>
          </a:p>
        </p:txBody>
      </p:sp>
      <p:cxnSp>
        <p:nvCxnSpPr>
          <p:cNvPr id="13" name="直接连接符 12"/>
          <p:cNvCxnSpPr/>
          <p:nvPr/>
        </p:nvCxnSpPr>
        <p:spPr>
          <a:xfrm>
            <a:off x="2892425" y="6033947"/>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7875">
        <p:zoom dir="in"/>
      </p:transition>
    </mc:Choice>
    <mc:Fallback>
      <p:transition spd="slow" advTm="7875">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amond(in)">
                                      <p:cBhvr>
                                        <p:cTn id="2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464995" y="624518"/>
            <a:ext cx="4153711" cy="646331"/>
          </a:xfrm>
          <a:prstGeom prst="rect">
            <a:avLst/>
          </a:prstGeom>
          <a:noFill/>
        </p:spPr>
        <p:txBody>
          <a:bodyPr wrap="square" rtlCol="0">
            <a:spAutoFit/>
          </a:bodyPr>
          <a:lstStyle/>
          <a:p>
            <a:r>
              <a:rPr lang="en-US" altLang="zh-CN" sz="3600" dirty="0">
                <a:solidFill>
                  <a:schemeClr val="bg2">
                    <a:lumMod val="25000"/>
                  </a:schemeClr>
                </a:solidFill>
                <a:latin typeface="Gill Sans Ultra Bold" panose="020B0A02020104020203" pitchFamily="34" charset="0"/>
              </a:rPr>
              <a:t>OUR  TEAM</a:t>
            </a:r>
            <a:endParaRPr lang="zh-CN" altLang="en-US" sz="3600" dirty="0">
              <a:solidFill>
                <a:schemeClr val="bg2">
                  <a:lumMod val="25000"/>
                </a:schemeClr>
              </a:solidFill>
              <a:latin typeface="Gill Sans Ultra Bold" panose="020B0A02020104020203" pitchFamily="34" charset="0"/>
            </a:endParaRPr>
          </a:p>
        </p:txBody>
      </p:sp>
      <p:cxnSp>
        <p:nvCxnSpPr>
          <p:cNvPr id="6" name="直接连接符 5"/>
          <p:cNvCxnSpPr/>
          <p:nvPr/>
        </p:nvCxnSpPr>
        <p:spPr>
          <a:xfrm>
            <a:off x="5634038" y="1319213"/>
            <a:ext cx="62865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545483" y="1645468"/>
            <a:ext cx="7101033" cy="523220"/>
          </a:xfrm>
          <a:prstGeom prst="rect">
            <a:avLst/>
          </a:prstGeom>
          <a:noFill/>
        </p:spPr>
        <p:txBody>
          <a:bodyPr wrap="square" rtlCol="0">
            <a:spAutoFit/>
          </a:bodyPr>
          <a:lstStyle/>
          <a:p>
            <a:pPr algn="ctr"/>
            <a:r>
              <a:rPr lang="en-US" altLang="zh-CN" sz="1400" dirty="0">
                <a:solidFill>
                  <a:schemeClr val="bg2">
                    <a:lumMod val="25000"/>
                  </a:schemeClr>
                </a:solidFill>
                <a:latin typeface="Georgia" panose="02040502050405020303" pitchFamily="18" charset="0"/>
              </a:rPr>
              <a:t>How many people our team or our school  have , when our team begin . What we should do in future. We will have a introduce for every one .</a:t>
            </a:r>
            <a:endParaRPr lang="zh-CN" altLang="en-US" sz="1400" dirty="0">
              <a:solidFill>
                <a:schemeClr val="bg2">
                  <a:lumMod val="25000"/>
                </a:schemeClr>
              </a:solidFill>
              <a:latin typeface="Georgia" panose="02040502050405020303" pitchFamily="18" charset="0"/>
            </a:endParaRPr>
          </a:p>
        </p:txBody>
      </p:sp>
      <p:pic>
        <p:nvPicPr>
          <p:cNvPr id="18" name="图片 17"/>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81419" y="2735745"/>
            <a:ext cx="1538068" cy="1343117"/>
          </a:xfrm>
          <a:custGeom>
            <a:avLst/>
            <a:gdLst>
              <a:gd name="connsiteX0" fmla="*/ 585551 w 1171102"/>
              <a:gd name="connsiteY0" fmla="*/ 0 h 1171101"/>
              <a:gd name="connsiteX1" fmla="*/ 1171102 w 1171102"/>
              <a:gd name="connsiteY1" fmla="*/ 585551 h 1171101"/>
              <a:gd name="connsiteX2" fmla="*/ 703560 w 1171102"/>
              <a:gd name="connsiteY2" fmla="*/ 1159206 h 1171101"/>
              <a:gd name="connsiteX3" fmla="*/ 585561 w 1171102"/>
              <a:gd name="connsiteY3" fmla="*/ 1171101 h 1171101"/>
              <a:gd name="connsiteX4" fmla="*/ 585541 w 1171102"/>
              <a:gd name="connsiteY4" fmla="*/ 1171101 h 1171101"/>
              <a:gd name="connsiteX5" fmla="*/ 467542 w 1171102"/>
              <a:gd name="connsiteY5" fmla="*/ 1159206 h 1171101"/>
              <a:gd name="connsiteX6" fmla="*/ 0 w 1171102"/>
              <a:gd name="connsiteY6" fmla="*/ 585551 h 1171101"/>
              <a:gd name="connsiteX7" fmla="*/ 585551 w 1171102"/>
              <a:gd name="connsiteY7" fmla="*/ 0 h 117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102" h="1171101">
                <a:moveTo>
                  <a:pt x="585551" y="0"/>
                </a:moveTo>
                <a:cubicBezTo>
                  <a:pt x="908942" y="0"/>
                  <a:pt x="1171102" y="262160"/>
                  <a:pt x="1171102" y="585551"/>
                </a:cubicBezTo>
                <a:cubicBezTo>
                  <a:pt x="1171102" y="868518"/>
                  <a:pt x="970386" y="1104605"/>
                  <a:pt x="703560" y="1159206"/>
                </a:cubicBezTo>
                <a:lnTo>
                  <a:pt x="585561" y="1171101"/>
                </a:lnTo>
                <a:lnTo>
                  <a:pt x="585541" y="1171101"/>
                </a:lnTo>
                <a:lnTo>
                  <a:pt x="467542" y="1159206"/>
                </a:lnTo>
                <a:cubicBezTo>
                  <a:pt x="200717" y="1104605"/>
                  <a:pt x="0" y="868518"/>
                  <a:pt x="0" y="585551"/>
                </a:cubicBezTo>
                <a:cubicBezTo>
                  <a:pt x="0" y="262160"/>
                  <a:pt x="262160" y="0"/>
                  <a:pt x="585551" y="0"/>
                </a:cubicBezTo>
                <a:close/>
              </a:path>
            </a:pathLst>
          </a:custGeom>
          <a:noFill/>
          <a:extLst>
            <a:ext uri="{909E8E84-426E-40DD-AFC4-6F175D3DCCD1}">
              <a14:hiddenFill xmlns:a14="http://schemas.microsoft.com/office/drawing/2010/main">
                <a:solidFill>
                  <a:srgbClr val="FFFFFF"/>
                </a:solidFill>
              </a14:hiddenFill>
            </a:ext>
          </a:extLst>
        </p:spPr>
      </p:pic>
      <p:pic>
        <p:nvPicPr>
          <p:cNvPr id="16" name="图片 1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55884" y="2791838"/>
            <a:ext cx="1465929" cy="1346245"/>
          </a:xfrm>
          <a:custGeom>
            <a:avLst/>
            <a:gdLst>
              <a:gd name="connsiteX0" fmla="*/ 537301 w 1171102"/>
              <a:gd name="connsiteY0" fmla="*/ 0 h 1166237"/>
              <a:gd name="connsiteX1" fmla="*/ 633801 w 1171102"/>
              <a:gd name="connsiteY1" fmla="*/ 0 h 1166237"/>
              <a:gd name="connsiteX2" fmla="*/ 703560 w 1171102"/>
              <a:gd name="connsiteY2" fmla="*/ 7032 h 1166237"/>
              <a:gd name="connsiteX3" fmla="*/ 1171102 w 1171102"/>
              <a:gd name="connsiteY3" fmla="*/ 580687 h 1166237"/>
              <a:gd name="connsiteX4" fmla="*/ 703560 w 1171102"/>
              <a:gd name="connsiteY4" fmla="*/ 1154342 h 1166237"/>
              <a:gd name="connsiteX5" fmla="*/ 585561 w 1171102"/>
              <a:gd name="connsiteY5" fmla="*/ 1166237 h 1166237"/>
              <a:gd name="connsiteX6" fmla="*/ 585541 w 1171102"/>
              <a:gd name="connsiteY6" fmla="*/ 1166237 h 1166237"/>
              <a:gd name="connsiteX7" fmla="*/ 467542 w 1171102"/>
              <a:gd name="connsiteY7" fmla="*/ 1154342 h 1166237"/>
              <a:gd name="connsiteX8" fmla="*/ 0 w 1171102"/>
              <a:gd name="connsiteY8" fmla="*/ 580687 h 1166237"/>
              <a:gd name="connsiteX9" fmla="*/ 467542 w 1171102"/>
              <a:gd name="connsiteY9" fmla="*/ 7032 h 116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102" h="1166237">
                <a:moveTo>
                  <a:pt x="537301" y="0"/>
                </a:moveTo>
                <a:lnTo>
                  <a:pt x="633801" y="0"/>
                </a:lnTo>
                <a:lnTo>
                  <a:pt x="703560" y="7032"/>
                </a:lnTo>
                <a:cubicBezTo>
                  <a:pt x="970386" y="61633"/>
                  <a:pt x="1171102" y="297720"/>
                  <a:pt x="1171102" y="580687"/>
                </a:cubicBezTo>
                <a:cubicBezTo>
                  <a:pt x="1171102" y="863654"/>
                  <a:pt x="970386" y="1099742"/>
                  <a:pt x="703560" y="1154342"/>
                </a:cubicBezTo>
                <a:lnTo>
                  <a:pt x="585561" y="1166237"/>
                </a:lnTo>
                <a:lnTo>
                  <a:pt x="585541" y="1166237"/>
                </a:lnTo>
                <a:lnTo>
                  <a:pt x="467542" y="1154342"/>
                </a:lnTo>
                <a:cubicBezTo>
                  <a:pt x="200717" y="1099742"/>
                  <a:pt x="0" y="863654"/>
                  <a:pt x="0" y="580687"/>
                </a:cubicBezTo>
                <a:cubicBezTo>
                  <a:pt x="0" y="297720"/>
                  <a:pt x="200717" y="61633"/>
                  <a:pt x="467542" y="7032"/>
                </a:cubicBezTo>
                <a:close/>
              </a:path>
            </a:pathLst>
          </a:cu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053854" y="2543307"/>
            <a:ext cx="1588121" cy="1804266"/>
          </a:xfrm>
          <a:custGeom>
            <a:avLst/>
            <a:gdLst>
              <a:gd name="connsiteX0" fmla="*/ 585932 w 1171101"/>
              <a:gd name="connsiteY0" fmla="*/ 0 h 1160820"/>
              <a:gd name="connsiteX1" fmla="*/ 1159960 w 1171101"/>
              <a:gd name="connsiteY1" fmla="*/ 467846 h 1160820"/>
              <a:gd name="connsiteX2" fmla="*/ 1171101 w 1171101"/>
              <a:gd name="connsiteY2" fmla="*/ 578363 h 1160820"/>
              <a:gd name="connsiteX3" fmla="*/ 1171101 w 1171101"/>
              <a:gd name="connsiteY3" fmla="*/ 593501 h 1160820"/>
              <a:gd name="connsiteX4" fmla="*/ 1159960 w 1171101"/>
              <a:gd name="connsiteY4" fmla="*/ 704018 h 1160820"/>
              <a:gd name="connsiteX5" fmla="*/ 704018 w 1171101"/>
              <a:gd name="connsiteY5" fmla="*/ 1159960 h 1160820"/>
              <a:gd name="connsiteX6" fmla="*/ 695486 w 1171101"/>
              <a:gd name="connsiteY6" fmla="*/ 1160820 h 1160820"/>
              <a:gd name="connsiteX7" fmla="*/ 476378 w 1171101"/>
              <a:gd name="connsiteY7" fmla="*/ 1160820 h 1160820"/>
              <a:gd name="connsiteX8" fmla="*/ 467846 w 1171101"/>
              <a:gd name="connsiteY8" fmla="*/ 1159960 h 1160820"/>
              <a:gd name="connsiteX9" fmla="*/ 0 w 1171101"/>
              <a:gd name="connsiteY9" fmla="*/ 585932 h 1160820"/>
              <a:gd name="connsiteX10" fmla="*/ 585932 w 1171101"/>
              <a:gd name="connsiteY10" fmla="*/ 0 h 11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1101" h="1160820">
                <a:moveTo>
                  <a:pt x="585932" y="0"/>
                </a:moveTo>
                <a:cubicBezTo>
                  <a:pt x="869083" y="0"/>
                  <a:pt x="1105324" y="200847"/>
                  <a:pt x="1159960" y="467846"/>
                </a:cubicBezTo>
                <a:lnTo>
                  <a:pt x="1171101" y="578363"/>
                </a:lnTo>
                <a:lnTo>
                  <a:pt x="1171101" y="593501"/>
                </a:lnTo>
                <a:lnTo>
                  <a:pt x="1159960" y="704018"/>
                </a:lnTo>
                <a:cubicBezTo>
                  <a:pt x="1113129" y="932874"/>
                  <a:pt x="932874" y="1113129"/>
                  <a:pt x="704018" y="1159960"/>
                </a:cubicBezTo>
                <a:lnTo>
                  <a:pt x="695486" y="1160820"/>
                </a:lnTo>
                <a:lnTo>
                  <a:pt x="476378" y="1160820"/>
                </a:lnTo>
                <a:lnTo>
                  <a:pt x="467846" y="1159960"/>
                </a:lnTo>
                <a:cubicBezTo>
                  <a:pt x="200847" y="1105324"/>
                  <a:pt x="0" y="869083"/>
                  <a:pt x="0" y="585932"/>
                </a:cubicBezTo>
                <a:cubicBezTo>
                  <a:pt x="0" y="262331"/>
                  <a:pt x="262331" y="0"/>
                  <a:pt x="585932" y="0"/>
                </a:cubicBezTo>
                <a:close/>
              </a:path>
            </a:pathLst>
          </a:cu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053855" y="4236135"/>
            <a:ext cx="1588121" cy="400110"/>
          </a:xfrm>
          <a:prstGeom prst="rect">
            <a:avLst/>
          </a:prstGeom>
          <a:noFill/>
        </p:spPr>
        <p:txBody>
          <a:bodyPr wrap="square" rtlCol="0">
            <a:spAutoFit/>
          </a:bodyPr>
          <a:lstStyle/>
          <a:p>
            <a:pPr algn="ctr"/>
            <a:r>
              <a:rPr lang="zh-CN" altLang="en-US" sz="2000" dirty="0">
                <a:solidFill>
                  <a:schemeClr val="bg2">
                    <a:lumMod val="25000"/>
                  </a:schemeClr>
                </a:solidFill>
                <a:latin typeface="Helvetica" panose="020B0604020202030204" pitchFamily="34" charset="0"/>
              </a:rPr>
              <a:t>张莹莹</a:t>
            </a:r>
            <a:endParaRPr lang="zh-CN" altLang="en-US" sz="2000" dirty="0">
              <a:solidFill>
                <a:schemeClr val="bg2">
                  <a:lumMod val="25000"/>
                </a:schemeClr>
              </a:solidFill>
              <a:latin typeface="Helvetica" panose="020B0604020202030204" pitchFamily="34" charset="0"/>
            </a:endParaRPr>
          </a:p>
        </p:txBody>
      </p:sp>
      <p:sp>
        <p:nvSpPr>
          <p:cNvPr id="24" name="文本框 23"/>
          <p:cNvSpPr txBox="1"/>
          <p:nvPr/>
        </p:nvSpPr>
        <p:spPr>
          <a:xfrm>
            <a:off x="5239408" y="4245364"/>
            <a:ext cx="1339428" cy="400110"/>
          </a:xfrm>
          <a:prstGeom prst="rect">
            <a:avLst/>
          </a:prstGeom>
          <a:noFill/>
        </p:spPr>
        <p:txBody>
          <a:bodyPr wrap="square" rtlCol="0">
            <a:spAutoFit/>
          </a:bodyPr>
          <a:lstStyle/>
          <a:p>
            <a:pPr algn="ctr"/>
            <a:r>
              <a:rPr lang="zh-CN" altLang="en-US" sz="2000" dirty="0">
                <a:solidFill>
                  <a:schemeClr val="bg2">
                    <a:lumMod val="25000"/>
                  </a:schemeClr>
                </a:solidFill>
                <a:latin typeface="Helvetica" panose="020B0604020202030204" pitchFamily="34" charset="0"/>
              </a:rPr>
              <a:t>金文敏</a:t>
            </a:r>
            <a:endParaRPr lang="zh-CN" altLang="en-US" sz="2000" dirty="0">
              <a:solidFill>
                <a:schemeClr val="bg2">
                  <a:lumMod val="25000"/>
                </a:schemeClr>
              </a:solidFill>
              <a:latin typeface="Helvetica" panose="020B0604020202030204" pitchFamily="34" charset="0"/>
            </a:endParaRPr>
          </a:p>
        </p:txBody>
      </p:sp>
      <p:sp>
        <p:nvSpPr>
          <p:cNvPr id="26" name="文本框 25"/>
          <p:cNvSpPr txBox="1"/>
          <p:nvPr/>
        </p:nvSpPr>
        <p:spPr>
          <a:xfrm>
            <a:off x="8580740" y="4236135"/>
            <a:ext cx="1339427" cy="400110"/>
          </a:xfrm>
          <a:prstGeom prst="rect">
            <a:avLst/>
          </a:prstGeom>
          <a:noFill/>
        </p:spPr>
        <p:txBody>
          <a:bodyPr wrap="square" rtlCol="0">
            <a:spAutoFit/>
          </a:bodyPr>
          <a:lstStyle/>
          <a:p>
            <a:pPr algn="ctr"/>
            <a:r>
              <a:rPr lang="zh-CN" altLang="en-US" sz="2000" dirty="0">
                <a:solidFill>
                  <a:schemeClr val="bg2">
                    <a:lumMod val="25000"/>
                  </a:schemeClr>
                </a:solidFill>
                <a:latin typeface="Helvetica" panose="020B0604020202030204" pitchFamily="34" charset="0"/>
              </a:rPr>
              <a:t>俞党玲</a:t>
            </a:r>
            <a:endParaRPr lang="zh-CN" altLang="en-US" sz="2000" dirty="0">
              <a:solidFill>
                <a:schemeClr val="bg2">
                  <a:lumMod val="25000"/>
                </a:schemeClr>
              </a:solidFill>
              <a:latin typeface="Helvetica" panose="020B0604020202030204" pitchFamily="34" charset="0"/>
            </a:endParaRPr>
          </a:p>
        </p:txBody>
      </p:sp>
      <p:sp>
        <p:nvSpPr>
          <p:cNvPr id="27" name="文本框 26"/>
          <p:cNvSpPr txBox="1"/>
          <p:nvPr/>
        </p:nvSpPr>
        <p:spPr>
          <a:xfrm>
            <a:off x="2782111" y="5212532"/>
            <a:ext cx="7577845" cy="1322070"/>
          </a:xfrm>
          <a:prstGeom prst="rect">
            <a:avLst/>
          </a:prstGeom>
          <a:noFill/>
        </p:spPr>
        <p:txBody>
          <a:bodyPr wrap="square" rtlCol="0">
            <a:spAutoFit/>
          </a:bodyPr>
          <a:lstStyle/>
          <a:p>
            <a:pPr algn="ctr"/>
            <a:r>
              <a:rPr lang="zh-CN" altLang="en-US" sz="2000" dirty="0">
                <a:solidFill>
                  <a:schemeClr val="bg2">
                    <a:lumMod val="25000"/>
                  </a:schemeClr>
                </a:solidFill>
                <a:latin typeface="Helvetica" panose="020B0604020202030204" pitchFamily="34" charset="0"/>
              </a:rPr>
              <a:t>这是我们的团队，我们合作完成了这次作品。</a:t>
            </a:r>
            <a:endParaRPr lang="en-US" altLang="zh-CN" sz="2000" dirty="0">
              <a:solidFill>
                <a:schemeClr val="bg2">
                  <a:lumMod val="25000"/>
                </a:schemeClr>
              </a:solidFill>
              <a:latin typeface="Helvetica" panose="020B0604020202030204" pitchFamily="34" charset="0"/>
            </a:endParaRPr>
          </a:p>
          <a:p>
            <a:pPr algn="ctr"/>
            <a:r>
              <a:rPr lang="zh-CN" altLang="en-US" sz="2000" dirty="0"/>
              <a:t>希望你们可以看到我们的地球母亲的难过，和我们一起保护环境！</a:t>
            </a:r>
            <a:br>
              <a:rPr lang="zh-CN" altLang="en-US" sz="2000" dirty="0"/>
            </a:br>
            <a:endParaRPr lang="zh-CN" altLang="en-US" sz="2000" dirty="0"/>
          </a:p>
          <a:p>
            <a:pPr algn="ctr"/>
            <a:endParaRPr lang="zh-CN" altLang="en-US" sz="2000" dirty="0">
              <a:solidFill>
                <a:schemeClr val="bg2">
                  <a:lumMod val="25000"/>
                </a:schemeClr>
              </a:solidFill>
              <a:latin typeface="Helvetica" panose="020B0604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750" advTm="12985">
        <p:wheel spokes="4"/>
      </p:transition>
    </mc:Choice>
    <mc:Fallback>
      <p:transition spd="slow" advTm="12985">
        <p:wheel spokes="4"/>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amond(in)">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amond(in)">
                                      <p:cBhvr>
                                        <p:cTn id="17" dur="2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circle(in)">
                                      <p:cBhvr>
                                        <p:cTn id="22" dur="2000"/>
                                        <p:tgtEl>
                                          <p:spTgt spid="27">
                                            <p:txEl>
                                              <p:pRg st="0" end="0"/>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27">
                                            <p:txEl>
                                              <p:pRg st="1" end="1"/>
                                            </p:txEl>
                                          </p:spTgt>
                                        </p:tgtEl>
                                        <p:attrNameLst>
                                          <p:attrName>style.visibility</p:attrName>
                                        </p:attrNameLst>
                                      </p:cBhvr>
                                      <p:to>
                                        <p:strVal val="visible"/>
                                      </p:to>
                                    </p:set>
                                    <p:animEffect transition="in" filter="circle(in)">
                                      <p:cBhvr>
                                        <p:cTn id="25" dur="20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https://images.unsplash.com/photo-1423589989400-cc0270157ed0?crop=entropy&amp;dpr=0.95&amp;fit=crop&amp;fm=jpg&amp;h=725&amp;ixjsv=2.1.0&amp;ixlib=rb-0.3.5&amp;q=80&amp;w=1450"/>
          <p:cNvPicPr>
            <a:picLocks noChangeAspect="1" noChangeArrowheads="1"/>
          </p:cNvPicPr>
          <p:nvPr/>
        </p:nvPicPr>
        <p:blipFill rotWithShape="1">
          <a:blip r:embed="rId1">
            <a:extLst>
              <a:ext uri="{28A0092B-C50C-407E-A947-70E740481C1C}">
                <a14:useLocalDpi xmlns:a14="http://schemas.microsoft.com/office/drawing/2010/main" val="0"/>
              </a:ext>
            </a:extLst>
          </a:blip>
          <a:srcRect l="7500" r="3473"/>
          <a:stretch>
            <a:fillRect/>
          </a:stretch>
        </p:blipFill>
        <p:spPr bwMode="auto">
          <a:xfrm>
            <a:off x="-19050" y="0"/>
            <a:ext cx="1221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9525" y="0"/>
            <a:ext cx="12211050" cy="685800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https://images.unsplash.com/photo-1423589989400-cc0270157ed0?crop=entropy&amp;dpr=0.95&amp;fit=crop&amp;fm=jpg&amp;h=725&amp;ixjsv=2.1.0&amp;ixlib=rb-0.3.5&amp;q=80&amp;w=1450"/>
          <p:cNvPicPr>
            <a:picLocks noChangeAspect="1" noChangeArrowheads="1"/>
          </p:cNvPicPr>
          <p:nvPr/>
        </p:nvPicPr>
        <p:blipFill rotWithShape="1">
          <a:blip r:embed="rId1">
            <a:extLst>
              <a:ext uri="{28A0092B-C50C-407E-A947-70E740481C1C}">
                <a14:useLocalDpi xmlns:a14="http://schemas.microsoft.com/office/drawing/2010/main" val="0"/>
              </a:ext>
            </a:extLst>
          </a:blip>
          <a:srcRect l="21618" r="17937"/>
          <a:stretch>
            <a:fillRect/>
          </a:stretch>
        </p:blipFill>
        <p:spPr bwMode="auto">
          <a:xfrm>
            <a:off x="1936507" y="0"/>
            <a:ext cx="8290707" cy="6858000"/>
          </a:xfrm>
          <a:custGeom>
            <a:avLst/>
            <a:gdLst>
              <a:gd name="connsiteX0" fmla="*/ 3429000 w 8290707"/>
              <a:gd name="connsiteY0" fmla="*/ 0 h 6858000"/>
              <a:gd name="connsiteX1" fmla="*/ 4861708 w 8290707"/>
              <a:gd name="connsiteY1" fmla="*/ 0 h 6858000"/>
              <a:gd name="connsiteX2" fmla="*/ 8290707 w 8290707"/>
              <a:gd name="connsiteY2" fmla="*/ 3429000 h 6858000"/>
              <a:gd name="connsiteX3" fmla="*/ 4861707 w 8290707"/>
              <a:gd name="connsiteY3" fmla="*/ 6858000 h 6858000"/>
              <a:gd name="connsiteX4" fmla="*/ 3429001 w 8290707"/>
              <a:gd name="connsiteY4" fmla="*/ 6858000 h 6858000"/>
              <a:gd name="connsiteX5" fmla="*/ 0 w 8290707"/>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0707" h="6858000">
                <a:moveTo>
                  <a:pt x="3429000" y="0"/>
                </a:moveTo>
                <a:lnTo>
                  <a:pt x="4861708" y="0"/>
                </a:lnTo>
                <a:lnTo>
                  <a:pt x="8290707" y="3429000"/>
                </a:lnTo>
                <a:lnTo>
                  <a:pt x="4861707" y="6858000"/>
                </a:lnTo>
                <a:lnTo>
                  <a:pt x="3429001" y="6858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2761957" y="2363372"/>
            <a:ext cx="6668086" cy="1862048"/>
          </a:xfrm>
          <a:prstGeom prst="rect">
            <a:avLst/>
          </a:prstGeom>
          <a:noFill/>
        </p:spPr>
        <p:txBody>
          <a:bodyPr wrap="square" rtlCol="0">
            <a:spAutoFit/>
          </a:bodyPr>
          <a:lstStyle/>
          <a:p>
            <a:pPr algn="ctr"/>
            <a:r>
              <a:rPr lang="en-US" altLang="zh-CN" sz="11500" dirty="0">
                <a:solidFill>
                  <a:schemeClr val="bg1"/>
                </a:solidFill>
                <a:latin typeface="Broadway" panose="04040905080B02020502" pitchFamily="82" charset="0"/>
              </a:rPr>
              <a:t>THANKS</a:t>
            </a:r>
            <a:endParaRPr lang="zh-CN" altLang="en-US" sz="11500" dirty="0">
              <a:solidFill>
                <a:schemeClr val="bg1"/>
              </a:solidFill>
              <a:latin typeface="Broadway" panose="04040905080B02020502" pitchFamily="82"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3797">
        <p:random/>
      </p:transition>
    </mc:Choice>
    <mc:Fallback>
      <p:transition spd="slow" advTm="379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4"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70" decel="100000"/>
                                        <p:tgtEl>
                                          <p:spTgt spid="6"/>
                                        </p:tgtEl>
                                      </p:cBhvr>
                                    </p:animEffect>
                                    <p:animScale>
                                      <p:cBhvr>
                                        <p:cTn id="8" dur="770" decel="100000"/>
                                        <p:tgtEl>
                                          <p:spTgt spid="6"/>
                                        </p:tgtEl>
                                      </p:cBhvr>
                                      <p:from x="10000" y="10000"/>
                                      <p:to x="200000" y="450000"/>
                                    </p:animScale>
                                    <p:animScale>
                                      <p:cBhvr>
                                        <p:cTn id="9" dur="1230" accel="100000" fill="hold">
                                          <p:stCondLst>
                                            <p:cond delay="770"/>
                                          </p:stCondLst>
                                        </p:cTn>
                                        <p:tgtEl>
                                          <p:spTgt spid="6"/>
                                        </p:tgtEl>
                                      </p:cBhvr>
                                      <p:from x="200000" y="450000"/>
                                      <p:to x="100000" y="100000"/>
                                    </p:animScale>
                                    <p:set>
                                      <p:cBhvr>
                                        <p:cTn id="10" dur="770" fill="hold"/>
                                        <p:tgtEl>
                                          <p:spTgt spid="6"/>
                                        </p:tgtEl>
                                        <p:attrNameLst>
                                          <p:attrName>ppt_x</p:attrName>
                                        </p:attrNameLst>
                                      </p:cBhvr>
                                      <p:to>
                                        <p:strVal val="(0.5)"/>
                                      </p:to>
                                    </p:set>
                                    <p:anim from="(0.5)" to="(#ppt_x)" calcmode="lin" valueType="num">
                                      <p:cBhvr>
                                        <p:cTn id="11" dur="1230" accel="100000" fill="hold">
                                          <p:stCondLst>
                                            <p:cond delay="770"/>
                                          </p:stCondLst>
                                        </p:cTn>
                                        <p:tgtEl>
                                          <p:spTgt spid="6"/>
                                        </p:tgtEl>
                                        <p:attrNameLst>
                                          <p:attrName>ppt_x</p:attrName>
                                        </p:attrNameLst>
                                      </p:cBhvr>
                                    </p:anim>
                                    <p:set>
                                      <p:cBhvr>
                                        <p:cTn id="12" dur="770" fill="hold"/>
                                        <p:tgtEl>
                                          <p:spTgt spid="6"/>
                                        </p:tgtEl>
                                        <p:attrNameLst>
                                          <p:attrName>ppt_y</p:attrName>
                                        </p:attrNameLst>
                                      </p:cBhvr>
                                      <p:to>
                                        <p:strVal val="(#ppt_y+0.4)"/>
                                      </p:to>
                                    </p:set>
                                    <p:anim from="(#ppt_y+0.4)" to="(#ppt_y)" calcmode="lin" valueType="num">
                                      <p:cBhvr>
                                        <p:cTn id="13" dur="1230" accel="100000" fill="hold">
                                          <p:stCondLst>
                                            <p:cond delay="770"/>
                                          </p:stCondLst>
                                        </p:cTn>
                                        <p:tgtEl>
                                          <p:spTgt spid="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P spid="6" grpId="4"/>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mages.unsplash.com/uploads/1412408486325945f081a/09b0f9e1?ixlib=rb-0.3.5&amp;q=80&amp;fm=jpg&amp;crop=entropy&amp;w=1080&amp;fit=max&amp;s=ee44f3e249aeaecf9ff201144d3d8e09"/>
          <p:cNvPicPr>
            <a:picLocks noChangeAspect="1" noChangeArrowheads="1"/>
          </p:cNvPicPr>
          <p:nvPr/>
        </p:nvPicPr>
        <p:blipFill rotWithShape="1">
          <a:blip r:embed="rId1">
            <a:extLst>
              <a:ext uri="{28A0092B-C50C-407E-A947-70E740481C1C}">
                <a14:useLocalDpi xmlns:a14="http://schemas.microsoft.com/office/drawing/2010/main" val="0"/>
              </a:ext>
            </a:extLst>
          </a:blip>
          <a:srcRect t="10806" b="14355"/>
          <a:stretch>
            <a:fillRect/>
          </a:stretch>
        </p:blipFill>
        <p:spPr bwMode="auto">
          <a:xfrm>
            <a:off x="0" y="-29496"/>
            <a:ext cx="12192000" cy="688749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0" y="214344"/>
            <a:ext cx="12230100" cy="6858000"/>
          </a:xfrm>
          <a:prstGeom prst="rect">
            <a:avLst/>
          </a:prstGeom>
          <a:solidFill>
            <a:schemeClr val="bg2">
              <a:lumMod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594360" y="627380"/>
            <a:ext cx="3552190" cy="583565"/>
          </a:xfrm>
          <a:prstGeom prst="rect">
            <a:avLst/>
          </a:prstGeom>
          <a:solidFill>
            <a:schemeClr val="accent2">
              <a:lumMod val="40000"/>
              <a:lumOff val="60000"/>
            </a:schemeClr>
          </a:solidFill>
        </p:spPr>
        <p:txBody>
          <a:bodyPr wrap="square" rtlCol="0">
            <a:spAutoFit/>
          </a:bodyPr>
          <a:lstStyle/>
          <a:p>
            <a:r>
              <a:rPr lang="en-US" altLang="zh-CN" sz="3200" dirty="0">
                <a:ln w="12700">
                  <a:solidFill>
                    <a:schemeClr val="accent5"/>
                  </a:solidFill>
                  <a:prstDash val="solid"/>
                </a:ln>
                <a:solidFill>
                  <a:srgbClr val="00B0F0"/>
                </a:solidFill>
                <a:effectLst/>
                <a:latin typeface="Helvetica" panose="020B0604020202030204" pitchFamily="34" charset="0"/>
              </a:rPr>
              <a:t>1.</a:t>
            </a:r>
            <a:r>
              <a:rPr lang="zh-CN" altLang="en-US" sz="3200" dirty="0">
                <a:ln w="12700">
                  <a:solidFill>
                    <a:schemeClr val="accent5"/>
                  </a:solidFill>
                  <a:prstDash val="solid"/>
                </a:ln>
                <a:solidFill>
                  <a:srgbClr val="00B0F0"/>
                </a:solidFill>
                <a:effectLst/>
                <a:latin typeface="Helvetica" panose="020B0604020202030204" pitchFamily="34" charset="0"/>
              </a:rPr>
              <a:t>空气污染来源</a:t>
            </a:r>
            <a:endParaRPr lang="zh-CN" altLang="en-US" sz="3200" dirty="0">
              <a:ln w="12700">
                <a:solidFill>
                  <a:schemeClr val="accent5"/>
                </a:solidFill>
                <a:prstDash val="solid"/>
              </a:ln>
              <a:solidFill>
                <a:srgbClr val="00B0F0"/>
              </a:solidFill>
              <a:effectLst/>
              <a:latin typeface="Helvetica" panose="020B0604020202030204" pitchFamily="34" charset="0"/>
            </a:endParaRPr>
          </a:p>
        </p:txBody>
      </p:sp>
      <p:sp>
        <p:nvSpPr>
          <p:cNvPr id="5" name="KSO_Shape"/>
          <p:cNvSpPr/>
          <p:nvPr/>
        </p:nvSpPr>
        <p:spPr>
          <a:xfrm>
            <a:off x="7737769" y="3272980"/>
            <a:ext cx="331517" cy="308863"/>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 name="KSO_Shape"/>
          <p:cNvSpPr/>
          <p:nvPr/>
        </p:nvSpPr>
        <p:spPr>
          <a:xfrm>
            <a:off x="7756002" y="4312699"/>
            <a:ext cx="331517" cy="269634"/>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KSO_Shape"/>
          <p:cNvSpPr/>
          <p:nvPr/>
        </p:nvSpPr>
        <p:spPr bwMode="auto">
          <a:xfrm>
            <a:off x="7756002" y="3790629"/>
            <a:ext cx="313284" cy="313284"/>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p:nvPr/>
        </p:nvSpPr>
        <p:spPr>
          <a:xfrm>
            <a:off x="7756002" y="2741794"/>
            <a:ext cx="331517" cy="331517"/>
          </a:xfrm>
          <a:custGeom>
            <a:avLst/>
            <a:gdLst/>
            <a:ahLst/>
            <a:cxnLst/>
            <a:rect l="l" t="t" r="r" b="b"/>
            <a:pathLst>
              <a:path w="577593" h="577592">
                <a:moveTo>
                  <a:pt x="234310" y="380217"/>
                </a:moveTo>
                <a:cubicBezTo>
                  <a:pt x="246869" y="387442"/>
                  <a:pt x="258665" y="381442"/>
                  <a:pt x="262548" y="404283"/>
                </a:cubicBezTo>
                <a:cubicBezTo>
                  <a:pt x="266431" y="427125"/>
                  <a:pt x="242854" y="459767"/>
                  <a:pt x="229183" y="471323"/>
                </a:cubicBezTo>
                <a:cubicBezTo>
                  <a:pt x="215512" y="482878"/>
                  <a:pt x="193419" y="478515"/>
                  <a:pt x="180522" y="473617"/>
                </a:cubicBezTo>
                <a:cubicBezTo>
                  <a:pt x="193965" y="466292"/>
                  <a:pt x="207048" y="454529"/>
                  <a:pt x="217339" y="440601"/>
                </a:cubicBezTo>
                <a:cubicBezTo>
                  <a:pt x="233687" y="418479"/>
                  <a:pt x="240024" y="395096"/>
                  <a:pt x="234310" y="380217"/>
                </a:cubicBezTo>
                <a:close/>
                <a:moveTo>
                  <a:pt x="425006" y="121382"/>
                </a:moveTo>
                <a:cubicBezTo>
                  <a:pt x="429704" y="126991"/>
                  <a:pt x="433488" y="134230"/>
                  <a:pt x="436644" y="143057"/>
                </a:cubicBezTo>
                <a:cubicBezTo>
                  <a:pt x="453017" y="188848"/>
                  <a:pt x="374979" y="223071"/>
                  <a:pt x="356472" y="222273"/>
                </a:cubicBezTo>
                <a:cubicBezTo>
                  <a:pt x="340632" y="221589"/>
                  <a:pt x="329013" y="212922"/>
                  <a:pt x="316773" y="203393"/>
                </a:cubicBezTo>
                <a:cubicBezTo>
                  <a:pt x="332982" y="199546"/>
                  <a:pt x="349992" y="192409"/>
                  <a:pt x="365914" y="183372"/>
                </a:cubicBezTo>
                <a:cubicBezTo>
                  <a:pt x="400284" y="163865"/>
                  <a:pt x="423202" y="139309"/>
                  <a:pt x="425006" y="121382"/>
                </a:cubicBezTo>
                <a:close/>
                <a:moveTo>
                  <a:pt x="288797" y="0"/>
                </a:moveTo>
                <a:cubicBezTo>
                  <a:pt x="448295" y="0"/>
                  <a:pt x="577593" y="129298"/>
                  <a:pt x="577593" y="288796"/>
                </a:cubicBezTo>
                <a:cubicBezTo>
                  <a:pt x="577593" y="448294"/>
                  <a:pt x="448295" y="577592"/>
                  <a:pt x="288797" y="577592"/>
                </a:cubicBezTo>
                <a:cubicBezTo>
                  <a:pt x="242745" y="577593"/>
                  <a:pt x="199210" y="566813"/>
                  <a:pt x="160790" y="547224"/>
                </a:cubicBezTo>
                <a:lnTo>
                  <a:pt x="160978" y="548653"/>
                </a:lnTo>
                <a:cubicBezTo>
                  <a:pt x="160918" y="548616"/>
                  <a:pt x="159201" y="547509"/>
                  <a:pt x="156576" y="545302"/>
                </a:cubicBezTo>
                <a:cubicBezTo>
                  <a:pt x="155826" y="545059"/>
                  <a:pt x="155138" y="544697"/>
                  <a:pt x="154452" y="544332"/>
                </a:cubicBezTo>
                <a:lnTo>
                  <a:pt x="154081" y="542962"/>
                </a:lnTo>
                <a:cubicBezTo>
                  <a:pt x="143887" y="534039"/>
                  <a:pt x="126458" y="513897"/>
                  <a:pt x="125778" y="482542"/>
                </a:cubicBezTo>
                <a:cubicBezTo>
                  <a:pt x="125207" y="456209"/>
                  <a:pt x="135424" y="442013"/>
                  <a:pt x="144328" y="435402"/>
                </a:cubicBezTo>
                <a:cubicBezTo>
                  <a:pt x="141049" y="427772"/>
                  <a:pt x="139101" y="420175"/>
                  <a:pt x="137482" y="414002"/>
                </a:cubicBezTo>
                <a:cubicBezTo>
                  <a:pt x="130441" y="387159"/>
                  <a:pt x="138178" y="160274"/>
                  <a:pt x="347629" y="102143"/>
                </a:cubicBezTo>
                <a:cubicBezTo>
                  <a:pt x="355010" y="100659"/>
                  <a:pt x="362177" y="99561"/>
                  <a:pt x="369059" y="99057"/>
                </a:cubicBezTo>
                <a:cubicBezTo>
                  <a:pt x="375940" y="98553"/>
                  <a:pt x="382537" y="98644"/>
                  <a:pt x="388776" y="99538"/>
                </a:cubicBezTo>
                <a:cubicBezTo>
                  <a:pt x="400320" y="101193"/>
                  <a:pt x="410643" y="105601"/>
                  <a:pt x="418998" y="114390"/>
                </a:cubicBezTo>
                <a:cubicBezTo>
                  <a:pt x="425438" y="129703"/>
                  <a:pt x="401160" y="157423"/>
                  <a:pt x="362093" y="179190"/>
                </a:cubicBezTo>
                <a:cubicBezTo>
                  <a:pt x="345488" y="188443"/>
                  <a:pt x="327757" y="195717"/>
                  <a:pt x="311456" y="199847"/>
                </a:cubicBezTo>
                <a:cubicBezTo>
                  <a:pt x="306035" y="196348"/>
                  <a:pt x="300569" y="194901"/>
                  <a:pt x="294986" y="197818"/>
                </a:cubicBezTo>
                <a:cubicBezTo>
                  <a:pt x="275325" y="208090"/>
                  <a:pt x="219960" y="314670"/>
                  <a:pt x="214388" y="347873"/>
                </a:cubicBezTo>
                <a:cubicBezTo>
                  <a:pt x="212440" y="359480"/>
                  <a:pt x="217439" y="367666"/>
                  <a:pt x="224964" y="373701"/>
                </a:cubicBezTo>
                <a:lnTo>
                  <a:pt x="224630" y="374083"/>
                </a:lnTo>
                <a:cubicBezTo>
                  <a:pt x="237092" y="384983"/>
                  <a:pt x="231822" y="412316"/>
                  <a:pt x="212274" y="438164"/>
                </a:cubicBezTo>
                <a:cubicBezTo>
                  <a:pt x="201379" y="452569"/>
                  <a:pt x="187435" y="464598"/>
                  <a:pt x="173722" y="471257"/>
                </a:cubicBezTo>
                <a:cubicBezTo>
                  <a:pt x="160041" y="464734"/>
                  <a:pt x="151775" y="453122"/>
                  <a:pt x="146587" y="441033"/>
                </a:cubicBezTo>
                <a:cubicBezTo>
                  <a:pt x="139259" y="451214"/>
                  <a:pt x="130813" y="467448"/>
                  <a:pt x="133146" y="486288"/>
                </a:cubicBezTo>
                <a:cubicBezTo>
                  <a:pt x="137119" y="518381"/>
                  <a:pt x="141720" y="516247"/>
                  <a:pt x="146174" y="525248"/>
                </a:cubicBezTo>
                <a:cubicBezTo>
                  <a:pt x="158269" y="542339"/>
                  <a:pt x="158341" y="537239"/>
                  <a:pt x="159578" y="539900"/>
                </a:cubicBezTo>
                <a:cubicBezTo>
                  <a:pt x="198149" y="560306"/>
                  <a:pt x="242154" y="571597"/>
                  <a:pt x="288797" y="571597"/>
                </a:cubicBezTo>
                <a:cubicBezTo>
                  <a:pt x="444983" y="571597"/>
                  <a:pt x="571598" y="444983"/>
                  <a:pt x="571598" y="288796"/>
                </a:cubicBezTo>
                <a:cubicBezTo>
                  <a:pt x="571598" y="132609"/>
                  <a:pt x="444984" y="5995"/>
                  <a:pt x="288797" y="5995"/>
                </a:cubicBezTo>
                <a:cubicBezTo>
                  <a:pt x="132610" y="5995"/>
                  <a:pt x="5996" y="132609"/>
                  <a:pt x="5996" y="288796"/>
                </a:cubicBezTo>
                <a:cubicBezTo>
                  <a:pt x="5996" y="370017"/>
                  <a:pt x="40236" y="443242"/>
                  <a:pt x="95262" y="494616"/>
                </a:cubicBezTo>
                <a:lnTo>
                  <a:pt x="90248" y="498151"/>
                </a:lnTo>
                <a:cubicBezTo>
                  <a:pt x="34594" y="445716"/>
                  <a:pt x="0" y="371296"/>
                  <a:pt x="1" y="288796"/>
                </a:cubicBezTo>
                <a:cubicBezTo>
                  <a:pt x="1" y="129298"/>
                  <a:pt x="129299" y="0"/>
                  <a:pt x="28879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文本框 3"/>
          <p:cNvSpPr txBox="1"/>
          <p:nvPr/>
        </p:nvSpPr>
        <p:spPr>
          <a:xfrm>
            <a:off x="594111" y="1553179"/>
            <a:ext cx="4970584" cy="1476375"/>
          </a:xfrm>
          <a:prstGeom prst="rect">
            <a:avLst/>
          </a:prstGeom>
          <a:noFill/>
        </p:spPr>
        <p:txBody>
          <a:bodyPr wrap="square" rtlCol="0">
            <a:spAutoFit/>
          </a:bodyPr>
          <a:lstStyle/>
          <a:p>
            <a:r>
              <a:rPr lang="en-US" altLang="zh-CN" dirty="0">
                <a:solidFill>
                  <a:schemeClr val="accent4"/>
                </a:solidFill>
                <a:latin typeface="华文仿宋" panose="02010600040101010101" charset="-122"/>
                <a:ea typeface="华文仿宋" panose="02010600040101010101" charset="-122"/>
              </a:rPr>
              <a:t>1.</a:t>
            </a:r>
            <a:r>
              <a:rPr lang="zh-CN" altLang="en-US" dirty="0">
                <a:solidFill>
                  <a:schemeClr val="accent4"/>
                </a:solidFill>
                <a:latin typeface="华文仿宋" panose="02010600040101010101" charset="-122"/>
                <a:ea typeface="华文仿宋" panose="02010600040101010101" charset="-122"/>
              </a:rPr>
              <a:t>交通运输：随着社会的不断发展，越来越多的人选择了自己买汽车，自驾出行，也制造了更多污染排放，导致很严重的污染问题。汽车排放的废气主要是一氧化碳，二氧化硫，氮氧化物和碳氢化合物，前三种物质危害性很大。</a:t>
            </a:r>
            <a:endParaRPr lang="zh-CN" altLang="en-US" dirty="0">
              <a:solidFill>
                <a:schemeClr val="accent4"/>
              </a:solidFill>
              <a:latin typeface="华文仿宋" panose="02010600040101010101" charset="-122"/>
              <a:ea typeface="华文仿宋" panose="02010600040101010101" charset="-122"/>
            </a:endParaRPr>
          </a:p>
        </p:txBody>
      </p:sp>
      <p:sp>
        <p:nvSpPr>
          <p:cNvPr id="10" name="文本框 9"/>
          <p:cNvSpPr txBox="1"/>
          <p:nvPr/>
        </p:nvSpPr>
        <p:spPr>
          <a:xfrm>
            <a:off x="594360" y="3091815"/>
            <a:ext cx="5092065" cy="1476375"/>
          </a:xfrm>
          <a:prstGeom prst="rect">
            <a:avLst/>
          </a:prstGeom>
          <a:noFill/>
        </p:spPr>
        <p:txBody>
          <a:bodyPr wrap="square" rtlCol="0">
            <a:spAutoFit/>
          </a:bodyPr>
          <a:lstStyle/>
          <a:p>
            <a:r>
              <a:rPr lang="en-US" altLang="zh-CN" sz="1600" dirty="0">
                <a:solidFill>
                  <a:schemeClr val="accent4"/>
                </a:solidFill>
                <a:latin typeface="华文仿宋" panose="02010600040101010101" charset="-122"/>
                <a:ea typeface="华文仿宋" panose="02010600040101010101" charset="-122"/>
              </a:rPr>
              <a:t>2</a:t>
            </a:r>
            <a:r>
              <a:rPr lang="en-US" altLang="zh-CN" dirty="0">
                <a:solidFill>
                  <a:schemeClr val="accent4"/>
                </a:solidFill>
                <a:latin typeface="华文仿宋" panose="02010600040101010101" charset="-122"/>
                <a:ea typeface="华文仿宋" panose="02010600040101010101" charset="-122"/>
              </a:rPr>
              <a:t>.</a:t>
            </a:r>
            <a:r>
              <a:rPr lang="zh-CN" altLang="en-US" dirty="0">
                <a:solidFill>
                  <a:schemeClr val="accent4"/>
                </a:solidFill>
                <a:latin typeface="华文仿宋" panose="02010600040101010101" charset="-122"/>
                <a:ea typeface="华文仿宋" panose="02010600040101010101" charset="-122"/>
              </a:rPr>
              <a:t>工业污染：工业排放到大气中的污染物种类繁多，性质复杂</a:t>
            </a:r>
            <a:r>
              <a:rPr lang="en-US" altLang="zh-CN" dirty="0">
                <a:solidFill>
                  <a:schemeClr val="accent4"/>
                </a:solidFill>
                <a:latin typeface="华文仿宋" panose="02010600040101010101" charset="-122"/>
                <a:ea typeface="华文仿宋" panose="02010600040101010101" charset="-122"/>
              </a:rPr>
              <a:t>,</a:t>
            </a:r>
            <a:r>
              <a:rPr lang="zh-CN" altLang="en-US" dirty="0">
                <a:solidFill>
                  <a:schemeClr val="accent4"/>
                </a:solidFill>
                <a:latin typeface="华文仿宋" panose="02010600040101010101" charset="-122"/>
                <a:ea typeface="华文仿宋" panose="02010600040101010101" charset="-122"/>
              </a:rPr>
              <a:t>有烟尘、硫的氧化物、氮的氧化物、有机化合物、卤化物、碳化合物等</a:t>
            </a:r>
            <a:r>
              <a:rPr lang="en-US" altLang="zh-CN" dirty="0">
                <a:solidFill>
                  <a:schemeClr val="accent4"/>
                </a:solidFill>
                <a:latin typeface="华文仿宋" panose="02010600040101010101" charset="-122"/>
                <a:ea typeface="华文仿宋" panose="02010600040101010101" charset="-122"/>
              </a:rPr>
              <a:t>.</a:t>
            </a:r>
            <a:r>
              <a:rPr lang="zh-CN" altLang="en-US" dirty="0">
                <a:solidFill>
                  <a:schemeClr val="accent4"/>
                </a:solidFill>
                <a:latin typeface="华文仿宋" panose="02010600040101010101" charset="-122"/>
                <a:ea typeface="华文仿宋" panose="02010600040101010101" charset="-122"/>
              </a:rPr>
              <a:t>其中有的是烟尘</a:t>
            </a:r>
            <a:r>
              <a:rPr lang="en-US" altLang="zh-CN" dirty="0">
                <a:solidFill>
                  <a:schemeClr val="accent4"/>
                </a:solidFill>
                <a:latin typeface="华文仿宋" panose="02010600040101010101" charset="-122"/>
                <a:ea typeface="华文仿宋" panose="02010600040101010101" charset="-122"/>
              </a:rPr>
              <a:t>,</a:t>
            </a:r>
            <a:r>
              <a:rPr lang="zh-CN" altLang="en-US" dirty="0">
                <a:solidFill>
                  <a:schemeClr val="accent4"/>
                </a:solidFill>
                <a:latin typeface="华文仿宋" panose="02010600040101010101" charset="-122"/>
                <a:ea typeface="华文仿宋" panose="02010600040101010101" charset="-122"/>
              </a:rPr>
              <a:t>有的是气体</a:t>
            </a:r>
            <a:r>
              <a:rPr lang="en-US" altLang="zh-CN" dirty="0">
                <a:solidFill>
                  <a:schemeClr val="accent4"/>
                </a:solidFill>
                <a:latin typeface="华文仿宋" panose="02010600040101010101" charset="-122"/>
                <a:ea typeface="华文仿宋" panose="02010600040101010101" charset="-122"/>
              </a:rPr>
              <a:t>.</a:t>
            </a:r>
            <a:endParaRPr lang="en-US" altLang="zh-CN" dirty="0">
              <a:solidFill>
                <a:schemeClr val="accent4"/>
              </a:solidFill>
              <a:latin typeface="华文仿宋" panose="02010600040101010101" charset="-122"/>
              <a:ea typeface="华文仿宋" panose="02010600040101010101" charset="-122"/>
            </a:endParaRPr>
          </a:p>
          <a:p>
            <a:endParaRPr lang="en-US" altLang="zh-CN" dirty="0">
              <a:solidFill>
                <a:schemeClr val="accent4"/>
              </a:solidFill>
              <a:latin typeface="华文仿宋" panose="02010600040101010101" charset="-122"/>
              <a:ea typeface="华文仿宋" panose="02010600040101010101" charset="-122"/>
            </a:endParaRPr>
          </a:p>
        </p:txBody>
      </p:sp>
      <p:sp>
        <p:nvSpPr>
          <p:cNvPr id="11" name="文本框 10"/>
          <p:cNvSpPr txBox="1"/>
          <p:nvPr/>
        </p:nvSpPr>
        <p:spPr>
          <a:xfrm>
            <a:off x="487519" y="4568352"/>
            <a:ext cx="4970584" cy="1753235"/>
          </a:xfrm>
          <a:prstGeom prst="rect">
            <a:avLst/>
          </a:prstGeom>
          <a:noFill/>
        </p:spPr>
        <p:txBody>
          <a:bodyPr wrap="square" rtlCol="0">
            <a:spAutoFit/>
          </a:bodyPr>
          <a:lstStyle/>
          <a:p>
            <a:r>
              <a:rPr lang="en-US" altLang="zh-CN" dirty="0">
                <a:solidFill>
                  <a:schemeClr val="accent4"/>
                </a:solidFill>
                <a:latin typeface="华文仿宋" panose="02010600040101010101" charset="-122"/>
                <a:ea typeface="华文仿宋" panose="02010600040101010101" charset="-122"/>
              </a:rPr>
              <a:t>3.</a:t>
            </a:r>
            <a:r>
              <a:rPr lang="zh-CN" altLang="en-US" dirty="0">
                <a:solidFill>
                  <a:schemeClr val="accent4"/>
                </a:solidFill>
                <a:latin typeface="华文仿宋" panose="02010600040101010101" charset="-122"/>
                <a:ea typeface="华文仿宋" panose="02010600040101010101" charset="-122"/>
              </a:rPr>
              <a:t>生活炉灶与采暖锅炉：城市中大量民用生活炉灶和采暖锅炉需要消耗大量煤炭</a:t>
            </a:r>
            <a:r>
              <a:rPr lang="en-US" altLang="zh-CN" dirty="0">
                <a:solidFill>
                  <a:schemeClr val="accent4"/>
                </a:solidFill>
                <a:latin typeface="华文仿宋" panose="02010600040101010101" charset="-122"/>
                <a:ea typeface="华文仿宋" panose="02010600040101010101" charset="-122"/>
              </a:rPr>
              <a:t>,</a:t>
            </a:r>
            <a:r>
              <a:rPr lang="zh-CN" altLang="en-US" dirty="0">
                <a:solidFill>
                  <a:schemeClr val="accent4"/>
                </a:solidFill>
                <a:latin typeface="华文仿宋" panose="02010600040101010101" charset="-122"/>
                <a:ea typeface="华文仿宋" panose="02010600040101010101" charset="-122"/>
              </a:rPr>
              <a:t>煤炭在燃烧过程中要释放大量的灰尘、二氧化硫、一氧化碳等有害物质污染大气</a:t>
            </a:r>
            <a:r>
              <a:rPr lang="en-US" altLang="zh-CN" dirty="0">
                <a:solidFill>
                  <a:schemeClr val="accent4"/>
                </a:solidFill>
                <a:latin typeface="华文仿宋" panose="02010600040101010101" charset="-122"/>
                <a:ea typeface="华文仿宋" panose="02010600040101010101" charset="-122"/>
              </a:rPr>
              <a:t>.</a:t>
            </a:r>
            <a:r>
              <a:rPr lang="zh-CN" altLang="en-US" dirty="0">
                <a:solidFill>
                  <a:schemeClr val="accent4"/>
                </a:solidFill>
                <a:latin typeface="华文仿宋" panose="02010600040101010101" charset="-122"/>
                <a:ea typeface="华文仿宋" panose="02010600040101010101" charset="-122"/>
              </a:rPr>
              <a:t>特别是在冬季采暖时</a:t>
            </a:r>
            <a:r>
              <a:rPr lang="en-US" altLang="zh-CN" dirty="0">
                <a:solidFill>
                  <a:schemeClr val="accent4"/>
                </a:solidFill>
                <a:latin typeface="华文仿宋" panose="02010600040101010101" charset="-122"/>
                <a:ea typeface="华文仿宋" panose="02010600040101010101" charset="-122"/>
              </a:rPr>
              <a:t>,</a:t>
            </a:r>
            <a:r>
              <a:rPr lang="zh-CN" altLang="en-US" dirty="0">
                <a:solidFill>
                  <a:schemeClr val="accent4"/>
                </a:solidFill>
                <a:latin typeface="华文仿宋" panose="02010600040101010101" charset="-122"/>
                <a:ea typeface="华文仿宋" panose="02010600040101010101" charset="-122"/>
              </a:rPr>
              <a:t>往往使污染地区烟雾弥漫</a:t>
            </a:r>
            <a:r>
              <a:rPr lang="en-US" altLang="zh-CN" dirty="0">
                <a:solidFill>
                  <a:schemeClr val="accent4"/>
                </a:solidFill>
                <a:latin typeface="华文仿宋" panose="02010600040101010101" charset="-122"/>
                <a:ea typeface="华文仿宋" panose="02010600040101010101" charset="-122"/>
              </a:rPr>
              <a:t>,</a:t>
            </a:r>
            <a:r>
              <a:rPr lang="zh-CN" altLang="en-US" dirty="0">
                <a:solidFill>
                  <a:schemeClr val="accent4"/>
                </a:solidFill>
                <a:latin typeface="华文仿宋" panose="02010600040101010101" charset="-122"/>
                <a:ea typeface="华文仿宋" panose="02010600040101010101" charset="-122"/>
              </a:rPr>
              <a:t>呛得人咳嗽</a:t>
            </a:r>
            <a:r>
              <a:rPr lang="en-US" altLang="zh-CN" dirty="0">
                <a:solidFill>
                  <a:schemeClr val="accent4"/>
                </a:solidFill>
                <a:latin typeface="华文仿宋" panose="02010600040101010101" charset="-122"/>
                <a:ea typeface="华文仿宋" panose="02010600040101010101" charset="-122"/>
              </a:rPr>
              <a:t>,</a:t>
            </a:r>
            <a:r>
              <a:rPr lang="zh-CN" altLang="en-US" dirty="0">
                <a:solidFill>
                  <a:schemeClr val="accent4"/>
                </a:solidFill>
                <a:latin typeface="华文仿宋" panose="02010600040101010101" charset="-122"/>
                <a:ea typeface="华文仿宋" panose="02010600040101010101" charset="-122"/>
              </a:rPr>
              <a:t>这也是一种不容忽视的污染源</a:t>
            </a:r>
            <a:r>
              <a:rPr lang="en-US" altLang="zh-CN" dirty="0">
                <a:solidFill>
                  <a:schemeClr val="accent4"/>
                </a:solidFill>
                <a:latin typeface="华文仿宋" panose="02010600040101010101" charset="-122"/>
                <a:ea typeface="华文仿宋" panose="02010600040101010101" charset="-122"/>
              </a:rPr>
              <a:t>.</a:t>
            </a:r>
            <a:endParaRPr lang="en-US" altLang="zh-CN" dirty="0">
              <a:solidFill>
                <a:schemeClr val="accent4"/>
              </a:solidFill>
              <a:latin typeface="华文仿宋" panose="02010600040101010101" charset="-122"/>
              <a:ea typeface="华文仿宋" panose="02010600040101010101" charset="-122"/>
            </a:endParaRPr>
          </a:p>
        </p:txBody>
      </p:sp>
      <p:sp>
        <p:nvSpPr>
          <p:cNvPr id="8" name="文本框 7"/>
          <p:cNvSpPr txBox="1"/>
          <p:nvPr/>
        </p:nvSpPr>
        <p:spPr>
          <a:xfrm>
            <a:off x="7631444" y="2091768"/>
            <a:ext cx="1315706" cy="400110"/>
          </a:xfrm>
          <a:prstGeom prst="rect">
            <a:avLst/>
          </a:prstGeom>
          <a:noFill/>
        </p:spPr>
        <p:txBody>
          <a:bodyPr wrap="square" rtlCol="0">
            <a:spAutoFit/>
          </a:bodyPr>
          <a:lstStyle/>
          <a:p>
            <a:r>
              <a:rPr lang="en-US" altLang="zh-CN" sz="2000" dirty="0">
                <a:solidFill>
                  <a:schemeClr val="bg1"/>
                </a:solidFill>
                <a:latin typeface="Helvetica" panose="020B0604020202030204" pitchFamily="34" charset="0"/>
              </a:rPr>
              <a:t>Follow us</a:t>
            </a:r>
            <a:endParaRPr lang="zh-CN" altLang="en-US" sz="2000" dirty="0">
              <a:solidFill>
                <a:schemeClr val="bg1"/>
              </a:solidFill>
              <a:latin typeface="Helvetica" panose="020B0604020202030204" pitchFamily="34" charset="0"/>
            </a:endParaRPr>
          </a:p>
        </p:txBody>
      </p:sp>
      <p:sp>
        <p:nvSpPr>
          <p:cNvPr id="12" name="矩形 11"/>
          <p:cNvSpPr/>
          <p:nvPr/>
        </p:nvSpPr>
        <p:spPr>
          <a:xfrm>
            <a:off x="8289297" y="2764147"/>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328837" y="2722886"/>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sp>
        <p:nvSpPr>
          <p:cNvPr id="15" name="矩形 14"/>
          <p:cNvSpPr/>
          <p:nvPr/>
        </p:nvSpPr>
        <p:spPr>
          <a:xfrm>
            <a:off x="8289297" y="3267903"/>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289297" y="3803866"/>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289297" y="4304111"/>
            <a:ext cx="1914231" cy="28681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328837" y="3229777"/>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sp>
        <p:nvSpPr>
          <p:cNvPr id="19" name="文本框 18"/>
          <p:cNvSpPr txBox="1"/>
          <p:nvPr/>
        </p:nvSpPr>
        <p:spPr>
          <a:xfrm>
            <a:off x="8328837" y="3762605"/>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sp>
        <p:nvSpPr>
          <p:cNvPr id="20" name="文本框 19"/>
          <p:cNvSpPr txBox="1"/>
          <p:nvPr/>
        </p:nvSpPr>
        <p:spPr>
          <a:xfrm>
            <a:off x="8328837" y="4262850"/>
            <a:ext cx="1835150" cy="369332"/>
          </a:xfrm>
          <a:prstGeom prst="rect">
            <a:avLst/>
          </a:prstGeom>
          <a:noFill/>
        </p:spPr>
        <p:txBody>
          <a:bodyPr wrap="square" rtlCol="0">
            <a:spAutoFit/>
          </a:bodyPr>
          <a:lstStyle/>
          <a:p>
            <a:r>
              <a:rPr lang="en-US" altLang="zh-CN" dirty="0">
                <a:solidFill>
                  <a:schemeClr val="bg1"/>
                </a:solidFill>
                <a:latin typeface="Helvetica" panose="020B0604020202030204" pitchFamily="34" charset="0"/>
              </a:rPr>
              <a:t>123-023-230-12</a:t>
            </a:r>
            <a:endParaRPr lang="zh-CN" altLang="en-US" dirty="0">
              <a:solidFill>
                <a:schemeClr val="bg1"/>
              </a:solidFill>
              <a:latin typeface="Helvetica" panose="020B0604020202030204" pitchFamily="34" charset="0"/>
            </a:endParaRPr>
          </a:p>
        </p:txBody>
      </p:sp>
      <p:cxnSp>
        <p:nvCxnSpPr>
          <p:cNvPr id="21" name="直接连接符 20"/>
          <p:cNvCxnSpPr/>
          <p:nvPr/>
        </p:nvCxnSpPr>
        <p:spPr>
          <a:xfrm>
            <a:off x="8874419" y="2313700"/>
            <a:ext cx="6759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392" y="486204"/>
            <a:ext cx="4879417" cy="3003404"/>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169" y="3458831"/>
            <a:ext cx="4879416" cy="2881544"/>
          </a:xfrm>
          <a:prstGeom prst="rect">
            <a:avLst/>
          </a:prstGeom>
        </p:spPr>
      </p:pic>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10500">
        <p15:prstTrans prst="peelOff"/>
      </p:transition>
    </mc:Choice>
    <mc:Fallback>
      <p:transition spd="slow" advTm="10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3000"/>
            <a:lum/>
          </a:blip>
          <a:srcRect/>
          <a:stretch>
            <a:fillRect t="-6000" b="-6000"/>
          </a:stretch>
        </a:blipFill>
        <a:effectLst/>
      </p:bgPr>
    </p:bg>
    <p:spTree>
      <p:nvGrpSpPr>
        <p:cNvPr id="1" name=""/>
        <p:cNvGrpSpPr/>
        <p:nvPr/>
      </p:nvGrpSpPr>
      <p:grpSpPr>
        <a:xfrm>
          <a:off x="0" y="0"/>
          <a:ext cx="0" cy="0"/>
          <a:chOff x="0" y="0"/>
          <a:chExt cx="0" cy="0"/>
        </a:xfrm>
      </p:grpSpPr>
      <p:sp>
        <p:nvSpPr>
          <p:cNvPr id="3" name="文本框 2"/>
          <p:cNvSpPr txBox="1"/>
          <p:nvPr/>
        </p:nvSpPr>
        <p:spPr>
          <a:xfrm>
            <a:off x="2046732" y="1462308"/>
            <a:ext cx="8695944" cy="3933384"/>
          </a:xfrm>
          <a:prstGeom prst="rect">
            <a:avLst/>
          </a:prstGeom>
          <a:noFill/>
        </p:spPr>
        <p:txBody>
          <a:bodyPr wrap="square" rtlCol="0">
            <a:spAutoFit/>
          </a:bodyPr>
          <a:lstStyle/>
          <a:p>
            <a:pPr marL="0" marR="0" lvl="0" indent="0" algn="l" defTabSz="1218565" rtl="0" eaLnBrk="1" fontAlgn="auto" latinLnBrk="0" hangingPunct="1">
              <a:lnSpc>
                <a:spcPct val="130000"/>
              </a:lnSpc>
              <a:spcBef>
                <a:spcPts val="0"/>
              </a:spcBef>
              <a:spcAft>
                <a:spcPts val="0"/>
              </a:spcAft>
              <a:buClrTx/>
              <a:buSzTx/>
              <a:buFontTx/>
              <a:buNone/>
              <a:defRPr/>
            </a:pPr>
            <a:r>
              <a:rPr kumimoji="0" lang="zh-CN" altLang="en-US"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制    作：俞党玲</a:t>
            </a:r>
            <a:endParaRPr kumimoji="0" lang="en-US" altLang="zh-CN"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0" marR="0" lvl="0" indent="0" algn="l" defTabSz="1218565" rtl="0" eaLnBrk="1" fontAlgn="auto" latinLnBrk="0" hangingPunct="1">
              <a:lnSpc>
                <a:spcPct val="130000"/>
              </a:lnSpc>
              <a:spcBef>
                <a:spcPts val="0"/>
              </a:spcBef>
              <a:spcAft>
                <a:spcPts val="0"/>
              </a:spcAft>
              <a:buClrTx/>
              <a:buSzTx/>
              <a:buFontTx/>
              <a:buNone/>
              <a:defRPr/>
            </a:pPr>
            <a:r>
              <a:rPr kumimoji="0" lang="en-US" altLang="zh-CN"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          </a:t>
            </a:r>
            <a:r>
              <a:rPr kumimoji="0" lang="zh-CN" altLang="en-US"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金文敏</a:t>
            </a:r>
            <a:endParaRPr kumimoji="0" lang="en-US" altLang="zh-CN"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0" marR="0" lvl="0" indent="0" algn="l" defTabSz="1218565" rtl="0" eaLnBrk="1" fontAlgn="auto" latinLnBrk="0" hangingPunct="1">
              <a:lnSpc>
                <a:spcPct val="130000"/>
              </a:lnSpc>
              <a:spcBef>
                <a:spcPts val="0"/>
              </a:spcBef>
              <a:spcAft>
                <a:spcPts val="0"/>
              </a:spcAft>
              <a:buClrTx/>
              <a:buSzTx/>
              <a:buFontTx/>
              <a:buNone/>
              <a:defRPr/>
            </a:pPr>
            <a:r>
              <a:rPr kumimoji="0" lang="en-US" altLang="zh-CN"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          </a:t>
            </a:r>
            <a:r>
              <a:rPr kumimoji="0" lang="zh-CN" altLang="en-US"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张莹莹</a:t>
            </a:r>
            <a:endParaRPr kumimoji="0" lang="en-US" altLang="zh-CN"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a:p>
            <a:pPr marL="0" marR="0" lvl="0" indent="0" algn="l" defTabSz="1218565" rtl="0" eaLnBrk="1" fontAlgn="auto" latinLnBrk="0" hangingPunct="1">
              <a:lnSpc>
                <a:spcPct val="130000"/>
              </a:lnSpc>
              <a:spcBef>
                <a:spcPts val="0"/>
              </a:spcBef>
              <a:spcAft>
                <a:spcPts val="0"/>
              </a:spcAft>
              <a:buClrTx/>
              <a:buSzTx/>
              <a:buFontTx/>
              <a:buNone/>
              <a:defRPr/>
            </a:pPr>
            <a:r>
              <a:rPr kumimoji="0" lang="zh-CN" altLang="en-US"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辅导老师：王小银</a:t>
            </a:r>
            <a:endParaRPr kumimoji="0" lang="zh-CN" altLang="en-US" sz="48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endParaRPr>
          </a:p>
        </p:txBody>
      </p:sp>
      <p:sp>
        <p:nvSpPr>
          <p:cNvPr id="2" name="文本框 1"/>
          <p:cNvSpPr txBox="1"/>
          <p:nvPr/>
        </p:nvSpPr>
        <p:spPr>
          <a:xfrm>
            <a:off x="4264660" y="3244850"/>
            <a:ext cx="309880" cy="368300"/>
          </a:xfrm>
          <a:prstGeom prst="rect">
            <a:avLst/>
          </a:prstGeom>
          <a:noFill/>
        </p:spPr>
        <p:txBody>
          <a:bodyPr wrap="none" rtlCol="0" anchor="t">
            <a:spAutoFit/>
          </a:bodyPr>
          <a:p>
            <a:endParaRPr lang="zh-CN" altLang="en-US"/>
          </a:p>
        </p:txBody>
      </p:sp>
    </p:spTree>
  </p:cSld>
  <p:clrMapOvr>
    <a:masterClrMapping/>
  </p:clrMapOvr>
  <p:transition spd="slow" advTm="5437">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5" presetClass="entr" presetSubtype="0" fill="hold" grpId="1"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28"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3">
                                            <p:txEl>
                                              <p:pRg st="0" end="0"/>
                                            </p:txEl>
                                          </p:spTgt>
                                        </p:tgtEl>
                                      </p:cBhvr>
                                    </p:animEffect>
                                  </p:childTnLst>
                                </p:cTn>
                              </p:par>
                              <p:par>
                                <p:cTn id="33" presetID="25" presetClass="entr" presetSubtype="0" fill="hold" grpId="1"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 calcmode="lin" valueType="num">
                                      <p:cBhvr>
                                        <p:cTn id="35"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38"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3">
                                            <p:txEl>
                                              <p:pRg st="1" end="1"/>
                                            </p:txEl>
                                          </p:spTgt>
                                        </p:tgtEl>
                                      </p:cBhvr>
                                    </p:animEffect>
                                  </p:childTnLst>
                                </p:cTn>
                              </p:par>
                              <p:par>
                                <p:cTn id="43" presetID="25" presetClass="entr" presetSubtype="0" fill="hold" grpId="1" nodeType="with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 calcmode="lin" valueType="num">
                                      <p:cBhvr>
                                        <p:cTn id="45"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48"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3">
                                            <p:txEl>
                                              <p:pRg st="2" end="2"/>
                                            </p:txEl>
                                          </p:spTgt>
                                        </p:tgtEl>
                                      </p:cBhvr>
                                    </p:animEffect>
                                  </p:childTnLst>
                                </p:cTn>
                              </p:par>
                              <p:par>
                                <p:cTn id="53" presetID="25" presetClass="entr" presetSubtype="0" fill="hold" grpId="1"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 calcmode="lin" valueType="num">
                                      <p:cBhvr>
                                        <p:cTn id="55"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build="allAtOnce"/>
      <p:bldP spid="3" grpId="1" bldLvl="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Photo By Damian Zaleski"/>
          <p:cNvPicPr>
            <a:picLocks noChangeAspect="1" noChangeArrowheads="1"/>
          </p:cNvPicPr>
          <p:nvPr/>
        </p:nvPicPr>
        <p:blipFill rotWithShape="1">
          <a:blip r:embed="rId1">
            <a:extLst>
              <a:ext uri="{28A0092B-C50C-407E-A947-70E740481C1C}">
                <a14:useLocalDpi xmlns:a14="http://schemas.microsoft.com/office/drawing/2010/main" val="0"/>
              </a:ext>
            </a:extLst>
          </a:blip>
          <a:srcRect r="9653"/>
          <a:stretch>
            <a:fillRect/>
          </a:stretch>
        </p:blipFill>
        <p:spPr bwMode="auto">
          <a:xfrm>
            <a:off x="0" y="-44773"/>
            <a:ext cx="12152671" cy="690277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36" y="-44774"/>
            <a:ext cx="12192000" cy="6902773"/>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876925" y="571500"/>
            <a:ext cx="438150" cy="438150"/>
          </a:xfrm>
          <a:prstGeom prst="ellipse">
            <a:avLst/>
          </a:prstGeom>
          <a:solidFill>
            <a:srgbClr val="8F603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497320" y="569595"/>
            <a:ext cx="3651885" cy="1949450"/>
            <a:chOff x="6815138" y="1008061"/>
            <a:chExt cx="3148012" cy="1487489"/>
          </a:xfrm>
          <a:solidFill>
            <a:schemeClr val="bg2">
              <a:lumMod val="50000"/>
            </a:schemeClr>
          </a:solidFill>
        </p:grpSpPr>
        <p:sp>
          <p:nvSpPr>
            <p:cNvPr id="9" name="矩形 8"/>
            <p:cNvSpPr/>
            <p:nvPr/>
          </p:nvSpPr>
          <p:spPr>
            <a:xfrm>
              <a:off x="7105650" y="1009650"/>
              <a:ext cx="2857500" cy="1485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flipH="1" flipV="1">
              <a:off x="6815138" y="1008061"/>
              <a:ext cx="290512" cy="25400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a:stCxn id="7" idx="4"/>
          </p:cNvCxnSpPr>
          <p:nvPr/>
        </p:nvCxnSpPr>
        <p:spPr>
          <a:xfrm>
            <a:off x="6096000" y="1009650"/>
            <a:ext cx="0" cy="5848350"/>
          </a:xfrm>
          <a:prstGeom prst="line">
            <a:avLst/>
          </a:prstGeom>
          <a:ln w="28575">
            <a:solidFill>
              <a:srgbClr val="8F6034"/>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6534150" y="3641090"/>
            <a:ext cx="3119120" cy="1520190"/>
            <a:chOff x="6815138" y="1008061"/>
            <a:chExt cx="3148012" cy="1487489"/>
          </a:xfrm>
          <a:solidFill>
            <a:schemeClr val="tx1">
              <a:lumMod val="85000"/>
              <a:lumOff val="15000"/>
              <a:alpha val="40000"/>
            </a:schemeClr>
          </a:solidFill>
        </p:grpSpPr>
        <p:sp>
          <p:nvSpPr>
            <p:cNvPr id="16" name="矩形 15"/>
            <p:cNvSpPr/>
            <p:nvPr/>
          </p:nvSpPr>
          <p:spPr>
            <a:xfrm>
              <a:off x="7105650" y="1009650"/>
              <a:ext cx="2857500" cy="1485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H="1" flipV="1">
              <a:off x="6815138" y="1008061"/>
              <a:ext cx="290512" cy="25400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flipH="1">
            <a:off x="2504245" y="5068655"/>
            <a:ext cx="3119215" cy="1473882"/>
            <a:chOff x="6815138" y="1008061"/>
            <a:chExt cx="3148012" cy="1487489"/>
          </a:xfrm>
          <a:solidFill>
            <a:schemeClr val="bg2">
              <a:lumMod val="50000"/>
            </a:schemeClr>
          </a:solidFill>
        </p:grpSpPr>
        <p:sp>
          <p:nvSpPr>
            <p:cNvPr id="19" name="矩形 18"/>
            <p:cNvSpPr/>
            <p:nvPr/>
          </p:nvSpPr>
          <p:spPr>
            <a:xfrm>
              <a:off x="7105650" y="1009650"/>
              <a:ext cx="2857500" cy="1485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直角三角形 19"/>
            <p:cNvSpPr/>
            <p:nvPr/>
          </p:nvSpPr>
          <p:spPr>
            <a:xfrm flipH="1" flipV="1">
              <a:off x="6815138" y="1008061"/>
              <a:ext cx="290512" cy="25400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flipH="1">
            <a:off x="2072640" y="2100580"/>
            <a:ext cx="3604895" cy="1947545"/>
            <a:chOff x="6815138" y="1008061"/>
            <a:chExt cx="3148012" cy="1487489"/>
          </a:xfrm>
          <a:solidFill>
            <a:schemeClr val="bg2">
              <a:lumMod val="50000"/>
            </a:schemeClr>
          </a:solidFill>
        </p:grpSpPr>
        <p:sp>
          <p:nvSpPr>
            <p:cNvPr id="22" name="矩形 21"/>
            <p:cNvSpPr/>
            <p:nvPr/>
          </p:nvSpPr>
          <p:spPr>
            <a:xfrm>
              <a:off x="7105650" y="1009650"/>
              <a:ext cx="2857500" cy="1485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flipH="1" flipV="1">
              <a:off x="6815138" y="1008061"/>
              <a:ext cx="290512" cy="25400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5876925" y="2080768"/>
            <a:ext cx="438150" cy="438150"/>
          </a:xfrm>
          <a:prstGeom prst="ellipse">
            <a:avLst/>
          </a:prstGeom>
          <a:solidFill>
            <a:srgbClr val="8F603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876925" y="3609672"/>
            <a:ext cx="438150" cy="438150"/>
          </a:xfrm>
          <a:prstGeom prst="ellipse">
            <a:avLst/>
          </a:prstGeom>
          <a:solidFill>
            <a:srgbClr val="8F603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76925" y="5122492"/>
            <a:ext cx="438150" cy="438150"/>
          </a:xfrm>
          <a:prstGeom prst="ellipse">
            <a:avLst/>
          </a:prstGeom>
          <a:solidFill>
            <a:srgbClr val="8F603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042795" y="2675890"/>
            <a:ext cx="3331845" cy="1198880"/>
          </a:xfrm>
          <a:prstGeom prst="rect">
            <a:avLst/>
          </a:prstGeom>
          <a:noFill/>
        </p:spPr>
        <p:txBody>
          <a:bodyPr wrap="square" rtlCol="0">
            <a:spAutoFit/>
          </a:bodyPr>
          <a:lstStyle/>
          <a:p>
            <a:r>
              <a:rPr lang="zh-CN" altLang="en-US" dirty="0">
                <a:solidFill>
                  <a:schemeClr val="tx1"/>
                </a:solidFill>
                <a:latin typeface="仿宋" panose="02010609060101010101" charset="-122"/>
                <a:ea typeface="仿宋" panose="02010609060101010101" charset="-122"/>
              </a:rPr>
              <a:t>一级：</a:t>
            </a:r>
            <a:r>
              <a:rPr lang="en-US" altLang="zh-CN" dirty="0">
                <a:solidFill>
                  <a:schemeClr val="tx1"/>
                </a:solidFill>
                <a:latin typeface="仿宋" panose="02010609060101010101" charset="-122"/>
                <a:ea typeface="仿宋" panose="02010609060101010101" charset="-122"/>
              </a:rPr>
              <a:t>0-50     </a:t>
            </a:r>
            <a:r>
              <a:rPr lang="zh-CN" altLang="en-US" dirty="0">
                <a:solidFill>
                  <a:schemeClr val="tx1"/>
                </a:solidFill>
                <a:latin typeface="仿宋" panose="02010609060101010101" charset="-122"/>
                <a:ea typeface="仿宋" panose="02010609060101010101" charset="-122"/>
              </a:rPr>
              <a:t>二级：</a:t>
            </a:r>
            <a:r>
              <a:rPr lang="en-US" altLang="zh-CN" dirty="0">
                <a:solidFill>
                  <a:schemeClr val="tx1"/>
                </a:solidFill>
                <a:latin typeface="仿宋" panose="02010609060101010101" charset="-122"/>
                <a:ea typeface="仿宋" panose="02010609060101010101" charset="-122"/>
              </a:rPr>
              <a:t>51-100</a:t>
            </a:r>
            <a:endParaRPr lang="en-US" altLang="zh-CN" dirty="0">
              <a:solidFill>
                <a:schemeClr val="tx1"/>
              </a:solidFill>
              <a:latin typeface="仿宋" panose="02010609060101010101" charset="-122"/>
              <a:ea typeface="仿宋" panose="02010609060101010101" charset="-122"/>
            </a:endParaRPr>
          </a:p>
          <a:p>
            <a:r>
              <a:rPr lang="zh-CN" altLang="en-US" dirty="0">
                <a:solidFill>
                  <a:schemeClr val="tx1"/>
                </a:solidFill>
                <a:latin typeface="仿宋" panose="02010609060101010101" charset="-122"/>
                <a:ea typeface="仿宋" panose="02010609060101010101" charset="-122"/>
              </a:rPr>
              <a:t>三级（</a:t>
            </a:r>
            <a:r>
              <a:rPr lang="en-US" altLang="zh-CN" dirty="0">
                <a:solidFill>
                  <a:schemeClr val="tx1"/>
                </a:solidFill>
                <a:latin typeface="仿宋" panose="02010609060101010101" charset="-122"/>
                <a:ea typeface="仿宋" panose="02010609060101010101" charset="-122"/>
              </a:rPr>
              <a:t>1</a:t>
            </a:r>
            <a:r>
              <a:rPr lang="zh-CN" altLang="en-US" dirty="0">
                <a:solidFill>
                  <a:schemeClr val="tx1"/>
                </a:solidFill>
                <a:latin typeface="仿宋" panose="02010609060101010101" charset="-122"/>
                <a:ea typeface="仿宋" panose="02010609060101010101" charset="-122"/>
              </a:rPr>
              <a:t>）：</a:t>
            </a:r>
            <a:r>
              <a:rPr lang="en-US" altLang="zh-CN" dirty="0">
                <a:solidFill>
                  <a:schemeClr val="tx1"/>
                </a:solidFill>
                <a:latin typeface="仿宋" panose="02010609060101010101" charset="-122"/>
                <a:ea typeface="仿宋" panose="02010609060101010101" charset="-122"/>
              </a:rPr>
              <a:t>101—150 </a:t>
            </a:r>
            <a:endParaRPr lang="en-US" altLang="zh-CN" dirty="0">
              <a:solidFill>
                <a:schemeClr val="tx1"/>
              </a:solidFill>
              <a:latin typeface="仿宋" panose="02010609060101010101" charset="-122"/>
              <a:ea typeface="仿宋" panose="02010609060101010101" charset="-122"/>
            </a:endParaRPr>
          </a:p>
          <a:p>
            <a:r>
              <a:rPr lang="zh-CN" altLang="en-US" dirty="0">
                <a:solidFill>
                  <a:schemeClr val="tx1"/>
                </a:solidFill>
                <a:latin typeface="仿宋" panose="02010609060101010101" charset="-122"/>
                <a:ea typeface="仿宋" panose="02010609060101010101" charset="-122"/>
              </a:rPr>
              <a:t>三级（</a:t>
            </a:r>
            <a:r>
              <a:rPr lang="en-US" altLang="zh-CN" dirty="0">
                <a:solidFill>
                  <a:schemeClr val="tx1"/>
                </a:solidFill>
                <a:latin typeface="仿宋" panose="02010609060101010101" charset="-122"/>
                <a:ea typeface="仿宋" panose="02010609060101010101" charset="-122"/>
              </a:rPr>
              <a:t>2</a:t>
            </a:r>
            <a:r>
              <a:rPr lang="zh-CN" altLang="en-US" dirty="0">
                <a:solidFill>
                  <a:schemeClr val="tx1"/>
                </a:solidFill>
                <a:latin typeface="仿宋" panose="02010609060101010101" charset="-122"/>
                <a:ea typeface="仿宋" panose="02010609060101010101" charset="-122"/>
              </a:rPr>
              <a:t>）：</a:t>
            </a:r>
            <a:r>
              <a:rPr lang="en-US" altLang="zh-CN" dirty="0">
                <a:solidFill>
                  <a:schemeClr val="tx1"/>
                </a:solidFill>
                <a:latin typeface="仿宋" panose="02010609060101010101" charset="-122"/>
                <a:ea typeface="仿宋" panose="02010609060101010101" charset="-122"/>
              </a:rPr>
              <a:t>151—200</a:t>
            </a:r>
            <a:endParaRPr lang="en-US" altLang="zh-CN" dirty="0">
              <a:solidFill>
                <a:schemeClr val="tx1"/>
              </a:solidFill>
              <a:latin typeface="仿宋" panose="02010609060101010101" charset="-122"/>
              <a:ea typeface="仿宋" panose="02010609060101010101" charset="-122"/>
            </a:endParaRPr>
          </a:p>
          <a:p>
            <a:r>
              <a:rPr lang="zh-CN" altLang="en-US" dirty="0">
                <a:solidFill>
                  <a:schemeClr val="tx1"/>
                </a:solidFill>
                <a:latin typeface="仿宋" panose="02010609060101010101" charset="-122"/>
                <a:ea typeface="仿宋" panose="02010609060101010101" charset="-122"/>
              </a:rPr>
              <a:t>四级：</a:t>
            </a:r>
            <a:r>
              <a:rPr lang="en-US" altLang="zh-CN" dirty="0">
                <a:solidFill>
                  <a:schemeClr val="tx1"/>
                </a:solidFill>
                <a:latin typeface="仿宋" panose="02010609060101010101" charset="-122"/>
                <a:ea typeface="仿宋" panose="02010609060101010101" charset="-122"/>
              </a:rPr>
              <a:t>201—300   </a:t>
            </a:r>
            <a:r>
              <a:rPr lang="zh-CN" altLang="en-US" dirty="0">
                <a:solidFill>
                  <a:schemeClr val="tx1"/>
                </a:solidFill>
                <a:latin typeface="仿宋" panose="02010609060101010101" charset="-122"/>
                <a:ea typeface="仿宋" panose="02010609060101010101" charset="-122"/>
              </a:rPr>
              <a:t>五级：</a:t>
            </a:r>
            <a:r>
              <a:rPr lang="en-US" altLang="zh-CN" dirty="0">
                <a:solidFill>
                  <a:schemeClr val="tx1"/>
                </a:solidFill>
                <a:latin typeface="仿宋" panose="02010609060101010101" charset="-122"/>
                <a:ea typeface="仿宋" panose="02010609060101010101" charset="-122"/>
              </a:rPr>
              <a:t>&gt;300</a:t>
            </a:r>
            <a:endParaRPr lang="en-US" altLang="zh-CN" dirty="0">
              <a:solidFill>
                <a:schemeClr val="tx1"/>
              </a:solidFill>
              <a:latin typeface="仿宋" panose="02010609060101010101" charset="-122"/>
              <a:ea typeface="仿宋" panose="02010609060101010101" charset="-122"/>
            </a:endParaRPr>
          </a:p>
        </p:txBody>
      </p:sp>
      <p:sp>
        <p:nvSpPr>
          <p:cNvPr id="34" name="文本框 33"/>
          <p:cNvSpPr txBox="1"/>
          <p:nvPr/>
        </p:nvSpPr>
        <p:spPr>
          <a:xfrm>
            <a:off x="2765306" y="5624194"/>
            <a:ext cx="2570517" cy="398780"/>
          </a:xfrm>
          <a:prstGeom prst="rect">
            <a:avLst/>
          </a:prstGeom>
          <a:noFill/>
        </p:spPr>
        <p:txBody>
          <a:bodyPr wrap="square" rtlCol="0">
            <a:spAutoFit/>
          </a:bodyPr>
          <a:lstStyle/>
          <a:p>
            <a:r>
              <a:rPr lang="zh-CN" altLang="en-US" sz="2000" dirty="0">
                <a:solidFill>
                  <a:schemeClr val="tx1"/>
                </a:solidFill>
                <a:latin typeface="仿宋" panose="02010609060101010101" charset="-122"/>
                <a:ea typeface="仿宋" panose="02010609060101010101" charset="-122"/>
              </a:rPr>
              <a:t>雾霾天气的出现</a:t>
            </a:r>
            <a:endParaRPr lang="zh-CN" altLang="en-US" sz="2000" dirty="0">
              <a:solidFill>
                <a:schemeClr val="tx1"/>
              </a:solidFill>
              <a:latin typeface="仿宋" panose="02010609060101010101" charset="-122"/>
              <a:ea typeface="仿宋" panose="02010609060101010101" charset="-122"/>
            </a:endParaRPr>
          </a:p>
        </p:txBody>
      </p:sp>
      <p:sp>
        <p:nvSpPr>
          <p:cNvPr id="35" name="文本框 34"/>
          <p:cNvSpPr txBox="1"/>
          <p:nvPr/>
        </p:nvSpPr>
        <p:spPr>
          <a:xfrm>
            <a:off x="7045960" y="4146550"/>
            <a:ext cx="2494280" cy="1014730"/>
          </a:xfrm>
          <a:prstGeom prst="rect">
            <a:avLst/>
          </a:prstGeom>
          <a:noFill/>
        </p:spPr>
        <p:txBody>
          <a:bodyPr wrap="square" rtlCol="0">
            <a:spAutoFit/>
          </a:bodyPr>
          <a:lstStyle/>
          <a:p>
            <a:r>
              <a:rPr lang="zh-CN" altLang="en-US" sz="2000" dirty="0">
                <a:solidFill>
                  <a:schemeClr val="tx1"/>
                </a:solidFill>
                <a:latin typeface="仿宋" panose="02010609060101010101" charset="-122"/>
                <a:ea typeface="仿宋" panose="02010609060101010101" charset="-122"/>
              </a:rPr>
              <a:t>呼吸道疾病</a:t>
            </a:r>
            <a:endParaRPr lang="zh-CN" altLang="en-US" sz="2000" dirty="0">
              <a:solidFill>
                <a:schemeClr val="tx1"/>
              </a:solidFill>
              <a:latin typeface="仿宋" panose="02010609060101010101" charset="-122"/>
              <a:ea typeface="仿宋" panose="02010609060101010101" charset="-122"/>
            </a:endParaRPr>
          </a:p>
          <a:p>
            <a:r>
              <a:rPr lang="zh-CN" altLang="en-US" sz="2000" dirty="0">
                <a:solidFill>
                  <a:schemeClr val="tx1"/>
                </a:solidFill>
                <a:latin typeface="仿宋" panose="02010609060101010101" charset="-122"/>
                <a:ea typeface="仿宋" panose="02010609060101010101" charset="-122"/>
              </a:rPr>
              <a:t>寿命下降</a:t>
            </a:r>
            <a:endParaRPr lang="zh-CN" altLang="en-US" sz="2000" dirty="0">
              <a:solidFill>
                <a:schemeClr val="tx1"/>
              </a:solidFill>
              <a:latin typeface="仿宋" panose="02010609060101010101" charset="-122"/>
              <a:ea typeface="仿宋" panose="02010609060101010101" charset="-122"/>
            </a:endParaRPr>
          </a:p>
          <a:p>
            <a:r>
              <a:rPr lang="zh-CN" altLang="en-US" sz="2000" dirty="0">
                <a:solidFill>
                  <a:schemeClr val="tx1"/>
                </a:solidFill>
                <a:latin typeface="仿宋" panose="02010609060101010101" charset="-122"/>
                <a:ea typeface="仿宋" panose="02010609060101010101" charset="-122"/>
              </a:rPr>
              <a:t>生理机能障碍等</a:t>
            </a:r>
            <a:endParaRPr lang="zh-CN" altLang="en-US" sz="2000" dirty="0">
              <a:solidFill>
                <a:schemeClr val="tx1"/>
              </a:solidFill>
              <a:latin typeface="仿宋" panose="02010609060101010101" charset="-122"/>
              <a:ea typeface="仿宋" panose="02010609060101010101" charset="-122"/>
            </a:endParaRPr>
          </a:p>
        </p:txBody>
      </p:sp>
      <p:sp>
        <p:nvSpPr>
          <p:cNvPr id="36" name="文本框 35"/>
          <p:cNvSpPr txBox="1"/>
          <p:nvPr/>
        </p:nvSpPr>
        <p:spPr>
          <a:xfrm>
            <a:off x="6944995" y="1220470"/>
            <a:ext cx="3067050" cy="1322070"/>
          </a:xfrm>
          <a:prstGeom prst="rect">
            <a:avLst/>
          </a:prstGeom>
          <a:noFill/>
        </p:spPr>
        <p:txBody>
          <a:bodyPr wrap="square" rtlCol="0">
            <a:spAutoFit/>
          </a:bodyPr>
          <a:lstStyle/>
          <a:p>
            <a:r>
              <a:rPr lang="zh-CN" altLang="en-US" sz="2000" dirty="0">
                <a:solidFill>
                  <a:schemeClr val="tx1">
                    <a:lumMod val="95000"/>
                    <a:lumOff val="5000"/>
                  </a:schemeClr>
                </a:solidFill>
                <a:latin typeface="华文楷体" panose="02010600040101010101" charset="-122"/>
                <a:ea typeface="华文楷体" panose="02010600040101010101" charset="-122"/>
              </a:rPr>
              <a:t>排放大量的污染物包括：烟尘、总悬浮颗粒物、一氧化碳、二氧化碳、二氧化硫、二氧化氮、臭氧等。</a:t>
            </a:r>
            <a:endParaRPr lang="zh-CN" altLang="en-US" sz="2000" dirty="0">
              <a:solidFill>
                <a:schemeClr val="tx1">
                  <a:lumMod val="95000"/>
                  <a:lumOff val="5000"/>
                </a:schemeClr>
              </a:solidFill>
              <a:latin typeface="华文楷体" panose="02010600040101010101" charset="-122"/>
              <a:ea typeface="华文楷体" panose="02010600040101010101" charset="-122"/>
            </a:endParaRPr>
          </a:p>
        </p:txBody>
      </p:sp>
      <p:sp>
        <p:nvSpPr>
          <p:cNvPr id="37" name="文本框 36"/>
          <p:cNvSpPr txBox="1"/>
          <p:nvPr/>
        </p:nvSpPr>
        <p:spPr>
          <a:xfrm>
            <a:off x="2072640" y="2153920"/>
            <a:ext cx="2867025" cy="521970"/>
          </a:xfrm>
          <a:prstGeom prst="rect">
            <a:avLst/>
          </a:prstGeom>
          <a:noFill/>
        </p:spPr>
        <p:txBody>
          <a:bodyPr wrap="square" rtlCol="0">
            <a:spAutoFit/>
          </a:bodyPr>
          <a:lstStyle/>
          <a:p>
            <a:pPr algn="ctr"/>
            <a:r>
              <a:rPr lang="zh-CN" altLang="en-US" sz="2800" dirty="0">
                <a:solidFill>
                  <a:schemeClr val="accent4"/>
                </a:solidFill>
                <a:latin typeface="Helvetica" panose="020B0604020202030204" pitchFamily="34" charset="0"/>
              </a:rPr>
              <a:t>空气质量级别</a:t>
            </a:r>
            <a:endParaRPr lang="zh-CN" altLang="en-US" sz="2800" dirty="0">
              <a:solidFill>
                <a:schemeClr val="accent4"/>
              </a:solidFill>
              <a:latin typeface="Helvetica" panose="020B0604020202030204" pitchFamily="34" charset="0"/>
            </a:endParaRPr>
          </a:p>
        </p:txBody>
      </p:sp>
      <p:sp>
        <p:nvSpPr>
          <p:cNvPr id="38" name="文本框 37"/>
          <p:cNvSpPr txBox="1"/>
          <p:nvPr/>
        </p:nvSpPr>
        <p:spPr>
          <a:xfrm>
            <a:off x="2567063" y="5101254"/>
            <a:ext cx="2715880" cy="523220"/>
          </a:xfrm>
          <a:prstGeom prst="rect">
            <a:avLst/>
          </a:prstGeom>
          <a:noFill/>
        </p:spPr>
        <p:txBody>
          <a:bodyPr wrap="square" rtlCol="0">
            <a:spAutoFit/>
          </a:bodyPr>
          <a:lstStyle/>
          <a:p>
            <a:pPr algn="ctr"/>
            <a:r>
              <a:rPr lang="zh-CN" altLang="en-US" sz="2800" dirty="0">
                <a:solidFill>
                  <a:schemeClr val="accent4"/>
                </a:solidFill>
                <a:latin typeface="Helvetica" panose="020B0604020202030204" pitchFamily="34" charset="0"/>
              </a:rPr>
              <a:t>污染主要的表现</a:t>
            </a:r>
            <a:endParaRPr lang="zh-CN" altLang="en-US" sz="2800" dirty="0">
              <a:solidFill>
                <a:schemeClr val="accent4"/>
              </a:solidFill>
              <a:latin typeface="Helvetica" panose="020B0604020202030204" pitchFamily="34" charset="0"/>
            </a:endParaRPr>
          </a:p>
        </p:txBody>
      </p:sp>
      <p:sp>
        <p:nvSpPr>
          <p:cNvPr id="39" name="文本框 38"/>
          <p:cNvSpPr txBox="1"/>
          <p:nvPr/>
        </p:nvSpPr>
        <p:spPr>
          <a:xfrm>
            <a:off x="7084013" y="697338"/>
            <a:ext cx="2176719" cy="523220"/>
          </a:xfrm>
          <a:prstGeom prst="rect">
            <a:avLst/>
          </a:prstGeom>
          <a:noFill/>
        </p:spPr>
        <p:txBody>
          <a:bodyPr wrap="square" rtlCol="0">
            <a:spAutoFit/>
          </a:bodyPr>
          <a:lstStyle/>
          <a:p>
            <a:pPr algn="ctr"/>
            <a:r>
              <a:rPr lang="zh-CN" altLang="en-US" sz="2800" dirty="0">
                <a:solidFill>
                  <a:srgbClr val="FFC000"/>
                </a:solidFill>
                <a:latin typeface="Helvetica" panose="020B0604020202030204" pitchFamily="34" charset="0"/>
              </a:rPr>
              <a:t>空气污染物</a:t>
            </a:r>
            <a:endParaRPr lang="zh-CN" altLang="en-US" sz="2800" dirty="0">
              <a:solidFill>
                <a:srgbClr val="FFC000"/>
              </a:solidFill>
              <a:latin typeface="Helvetica" panose="020B0604020202030204" pitchFamily="34" charset="0"/>
            </a:endParaRPr>
          </a:p>
        </p:txBody>
      </p:sp>
      <p:sp>
        <p:nvSpPr>
          <p:cNvPr id="40" name="文本框 39"/>
          <p:cNvSpPr txBox="1"/>
          <p:nvPr/>
        </p:nvSpPr>
        <p:spPr>
          <a:xfrm>
            <a:off x="6887210" y="3722370"/>
            <a:ext cx="2811780" cy="521970"/>
          </a:xfrm>
          <a:prstGeom prst="rect">
            <a:avLst/>
          </a:prstGeom>
          <a:noFill/>
        </p:spPr>
        <p:txBody>
          <a:bodyPr wrap="square" rtlCol="0">
            <a:spAutoFit/>
          </a:bodyPr>
          <a:lstStyle/>
          <a:p>
            <a:pPr algn="ctr"/>
            <a:r>
              <a:rPr lang="zh-CN" altLang="en-US" sz="2800" dirty="0">
                <a:solidFill>
                  <a:srgbClr val="FFC000"/>
                </a:solidFill>
                <a:latin typeface="Helvetica" panose="020B0604020202030204" pitchFamily="34" charset="0"/>
              </a:rPr>
              <a:t>空气污染的危害</a:t>
            </a:r>
            <a:endParaRPr lang="zh-CN" altLang="en-US" sz="2800" dirty="0">
              <a:solidFill>
                <a:srgbClr val="FFC000"/>
              </a:solidFill>
              <a:latin typeface="Helvetica" panose="020B0604020202030204" pitchFamily="34" charset="0"/>
            </a:endParaRPr>
          </a:p>
        </p:txBody>
      </p:sp>
      <p:sp>
        <p:nvSpPr>
          <p:cNvPr id="41" name="KSO_Shape"/>
          <p:cNvSpPr/>
          <p:nvPr/>
        </p:nvSpPr>
        <p:spPr bwMode="auto">
          <a:xfrm>
            <a:off x="5991234" y="678877"/>
            <a:ext cx="180953" cy="232987"/>
          </a:xfrm>
          <a:custGeom>
            <a:avLst/>
            <a:gdLst>
              <a:gd name="T0" fmla="*/ 11101562 w 821094"/>
              <a:gd name="T1" fmla="*/ 0 h 1057419"/>
              <a:gd name="T2" fmla="*/ 15595066 w 821094"/>
              <a:gd name="T3" fmla="*/ 1056175 h 1057419"/>
              <a:gd name="T4" fmla="*/ 14802081 w 821094"/>
              <a:gd name="T5" fmla="*/ 4488715 h 1057419"/>
              <a:gd name="T6" fmla="*/ 11365910 w 821094"/>
              <a:gd name="T7" fmla="*/ 3696599 h 1057419"/>
              <a:gd name="T8" fmla="*/ 7665374 w 821094"/>
              <a:gd name="T9" fmla="*/ 5280841 h 1057419"/>
              <a:gd name="T10" fmla="*/ 6872406 w 821094"/>
              <a:gd name="T11" fmla="*/ 7129128 h 1057419"/>
              <a:gd name="T12" fmla="*/ 14273455 w 821094"/>
              <a:gd name="T13" fmla="*/ 7129128 h 1057419"/>
              <a:gd name="T14" fmla="*/ 14273455 w 821094"/>
              <a:gd name="T15" fmla="*/ 9241460 h 1057419"/>
              <a:gd name="T16" fmla="*/ 6343744 w 821094"/>
              <a:gd name="T17" fmla="*/ 9241460 h 1057419"/>
              <a:gd name="T18" fmla="*/ 6343744 w 821094"/>
              <a:gd name="T19" fmla="*/ 10297635 h 1057419"/>
              <a:gd name="T20" fmla="*/ 6343744 w 821094"/>
              <a:gd name="T21" fmla="*/ 10825724 h 1057419"/>
              <a:gd name="T22" fmla="*/ 14273455 w 821094"/>
              <a:gd name="T23" fmla="*/ 10825724 h 1057419"/>
              <a:gd name="T24" fmla="*/ 14273455 w 821094"/>
              <a:gd name="T25" fmla="*/ 12938058 h 1057419"/>
              <a:gd name="T26" fmla="*/ 6608071 w 821094"/>
              <a:gd name="T27" fmla="*/ 12938058 h 1057419"/>
              <a:gd name="T28" fmla="*/ 7665374 w 821094"/>
              <a:gd name="T29" fmla="*/ 15050390 h 1057419"/>
              <a:gd name="T30" fmla="*/ 11630211 w 821094"/>
              <a:gd name="T31" fmla="*/ 16370588 h 1057419"/>
              <a:gd name="T32" fmla="*/ 15066416 w 821094"/>
              <a:gd name="T33" fmla="*/ 15578469 h 1057419"/>
              <a:gd name="T34" fmla="*/ 15595066 w 821094"/>
              <a:gd name="T35" fmla="*/ 19011027 h 1057419"/>
              <a:gd name="T36" fmla="*/ 11101562 w 821094"/>
              <a:gd name="T37" fmla="*/ 20067186 h 1057419"/>
              <a:gd name="T38" fmla="*/ 3700531 w 821094"/>
              <a:gd name="T39" fmla="*/ 16634644 h 1057419"/>
              <a:gd name="T40" fmla="*/ 2114588 w 821094"/>
              <a:gd name="T41" fmla="*/ 12938058 h 1057419"/>
              <a:gd name="T42" fmla="*/ 0 w 821094"/>
              <a:gd name="T43" fmla="*/ 12938058 h 1057419"/>
              <a:gd name="T44" fmla="*/ 0 w 821094"/>
              <a:gd name="T45" fmla="*/ 10825724 h 1057419"/>
              <a:gd name="T46" fmla="*/ 1850265 w 821094"/>
              <a:gd name="T47" fmla="*/ 10825724 h 1057419"/>
              <a:gd name="T48" fmla="*/ 1850265 w 821094"/>
              <a:gd name="T49" fmla="*/ 10297635 h 1057419"/>
              <a:gd name="T50" fmla="*/ 1850265 w 821094"/>
              <a:gd name="T51" fmla="*/ 9241460 h 1057419"/>
              <a:gd name="T52" fmla="*/ 0 w 821094"/>
              <a:gd name="T53" fmla="*/ 9241460 h 1057419"/>
              <a:gd name="T54" fmla="*/ 0 w 821094"/>
              <a:gd name="T55" fmla="*/ 7129128 h 1057419"/>
              <a:gd name="T56" fmla="*/ 2114588 w 821094"/>
              <a:gd name="T57" fmla="*/ 7129128 h 1057419"/>
              <a:gd name="T58" fmla="*/ 4229155 w 821094"/>
              <a:gd name="T59" fmla="*/ 3168505 h 1057419"/>
              <a:gd name="T60" fmla="*/ 11101562 w 821094"/>
              <a:gd name="T61" fmla="*/ 0 h 105741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21094" h="1057419">
                <a:moveTo>
                  <a:pt x="584507" y="0"/>
                </a:moveTo>
                <a:cubicBezTo>
                  <a:pt x="681925" y="0"/>
                  <a:pt x="765427" y="27827"/>
                  <a:pt x="821094" y="55654"/>
                </a:cubicBezTo>
                <a:cubicBezTo>
                  <a:pt x="821094" y="55654"/>
                  <a:pt x="821094" y="55654"/>
                  <a:pt x="779343" y="236528"/>
                </a:cubicBezTo>
                <a:cubicBezTo>
                  <a:pt x="737593" y="208701"/>
                  <a:pt x="668009" y="194788"/>
                  <a:pt x="598425" y="194788"/>
                </a:cubicBezTo>
                <a:cubicBezTo>
                  <a:pt x="528840" y="194788"/>
                  <a:pt x="459256" y="222615"/>
                  <a:pt x="403589" y="278268"/>
                </a:cubicBezTo>
                <a:cubicBezTo>
                  <a:pt x="389672" y="306095"/>
                  <a:pt x="361838" y="333922"/>
                  <a:pt x="361838" y="375662"/>
                </a:cubicBezTo>
                <a:cubicBezTo>
                  <a:pt x="361838" y="375662"/>
                  <a:pt x="361838" y="375662"/>
                  <a:pt x="751510" y="375662"/>
                </a:cubicBezTo>
                <a:cubicBezTo>
                  <a:pt x="751510" y="375662"/>
                  <a:pt x="751510" y="375662"/>
                  <a:pt x="751510" y="486969"/>
                </a:cubicBezTo>
                <a:cubicBezTo>
                  <a:pt x="751510" y="486969"/>
                  <a:pt x="751510" y="486969"/>
                  <a:pt x="334004" y="486969"/>
                </a:cubicBezTo>
                <a:cubicBezTo>
                  <a:pt x="334004" y="514796"/>
                  <a:pt x="334004" y="528710"/>
                  <a:pt x="334004" y="542623"/>
                </a:cubicBezTo>
                <a:cubicBezTo>
                  <a:pt x="334004" y="556536"/>
                  <a:pt x="334004" y="556536"/>
                  <a:pt x="334004" y="570450"/>
                </a:cubicBezTo>
                <a:cubicBezTo>
                  <a:pt x="334004" y="570450"/>
                  <a:pt x="334004" y="570450"/>
                  <a:pt x="751510" y="570450"/>
                </a:cubicBezTo>
                <a:cubicBezTo>
                  <a:pt x="751510" y="570450"/>
                  <a:pt x="751510" y="570450"/>
                  <a:pt x="751510" y="681757"/>
                </a:cubicBezTo>
                <a:cubicBezTo>
                  <a:pt x="751510" y="681757"/>
                  <a:pt x="751510" y="681757"/>
                  <a:pt x="347921" y="681757"/>
                </a:cubicBezTo>
                <a:cubicBezTo>
                  <a:pt x="361838" y="723497"/>
                  <a:pt x="375755" y="765238"/>
                  <a:pt x="403589" y="793064"/>
                </a:cubicBezTo>
                <a:cubicBezTo>
                  <a:pt x="459256" y="848718"/>
                  <a:pt x="528840" y="862631"/>
                  <a:pt x="612341" y="862631"/>
                </a:cubicBezTo>
                <a:cubicBezTo>
                  <a:pt x="681925" y="862631"/>
                  <a:pt x="751510" y="848718"/>
                  <a:pt x="793260" y="820891"/>
                </a:cubicBezTo>
                <a:cubicBezTo>
                  <a:pt x="793260" y="820891"/>
                  <a:pt x="793260" y="820891"/>
                  <a:pt x="821094" y="1001766"/>
                </a:cubicBezTo>
                <a:cubicBezTo>
                  <a:pt x="779343" y="1029592"/>
                  <a:pt x="681925" y="1057419"/>
                  <a:pt x="584507" y="1057419"/>
                </a:cubicBezTo>
                <a:cubicBezTo>
                  <a:pt x="431422" y="1057419"/>
                  <a:pt x="278337" y="1001766"/>
                  <a:pt x="194836" y="876545"/>
                </a:cubicBezTo>
                <a:cubicBezTo>
                  <a:pt x="153085" y="834805"/>
                  <a:pt x="125252" y="765238"/>
                  <a:pt x="111335" y="681757"/>
                </a:cubicBezTo>
                <a:cubicBezTo>
                  <a:pt x="111335" y="681757"/>
                  <a:pt x="111335" y="681757"/>
                  <a:pt x="0" y="681757"/>
                </a:cubicBezTo>
                <a:cubicBezTo>
                  <a:pt x="0" y="681757"/>
                  <a:pt x="0" y="681757"/>
                  <a:pt x="0" y="570450"/>
                </a:cubicBezTo>
                <a:cubicBezTo>
                  <a:pt x="0" y="570450"/>
                  <a:pt x="0" y="570450"/>
                  <a:pt x="97418" y="570450"/>
                </a:cubicBezTo>
                <a:cubicBezTo>
                  <a:pt x="97418" y="556536"/>
                  <a:pt x="97418" y="542623"/>
                  <a:pt x="97418" y="542623"/>
                </a:cubicBezTo>
                <a:cubicBezTo>
                  <a:pt x="97418" y="528710"/>
                  <a:pt x="97418" y="514796"/>
                  <a:pt x="97418" y="486969"/>
                </a:cubicBezTo>
                <a:cubicBezTo>
                  <a:pt x="97418" y="486969"/>
                  <a:pt x="97418" y="486969"/>
                  <a:pt x="0" y="486969"/>
                </a:cubicBezTo>
                <a:cubicBezTo>
                  <a:pt x="0" y="486969"/>
                  <a:pt x="0" y="486969"/>
                  <a:pt x="0" y="375662"/>
                </a:cubicBezTo>
                <a:cubicBezTo>
                  <a:pt x="0" y="375662"/>
                  <a:pt x="0" y="375662"/>
                  <a:pt x="111335" y="375662"/>
                </a:cubicBezTo>
                <a:cubicBezTo>
                  <a:pt x="125252" y="292182"/>
                  <a:pt x="167002" y="222615"/>
                  <a:pt x="222669" y="166961"/>
                </a:cubicBezTo>
                <a:cubicBezTo>
                  <a:pt x="306171" y="69567"/>
                  <a:pt x="431422" y="0"/>
                  <a:pt x="584507" y="0"/>
                </a:cubicBez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2" name="KSO_Shape"/>
          <p:cNvSpPr/>
          <p:nvPr/>
        </p:nvSpPr>
        <p:spPr>
          <a:xfrm>
            <a:off x="5993518" y="2153939"/>
            <a:ext cx="180786" cy="265862"/>
          </a:xfrm>
          <a:custGeom>
            <a:avLst/>
            <a:gdLst>
              <a:gd name="connsiteX0" fmla="*/ 487089 w 709759"/>
              <a:gd name="connsiteY0" fmla="*/ 0 h 1043506"/>
              <a:gd name="connsiteX1" fmla="*/ 681925 w 709759"/>
              <a:gd name="connsiteY1" fmla="*/ 41740 h 1043506"/>
              <a:gd name="connsiteX2" fmla="*/ 640175 w 709759"/>
              <a:gd name="connsiteY2" fmla="*/ 222615 h 1043506"/>
              <a:gd name="connsiteX3" fmla="*/ 501006 w 709759"/>
              <a:gd name="connsiteY3" fmla="*/ 194788 h 1043506"/>
              <a:gd name="connsiteX4" fmla="*/ 361838 w 709759"/>
              <a:gd name="connsiteY4" fmla="*/ 347835 h 1043506"/>
              <a:gd name="connsiteX5" fmla="*/ 375755 w 709759"/>
              <a:gd name="connsiteY5" fmla="*/ 459143 h 1043506"/>
              <a:gd name="connsiteX6" fmla="*/ 584507 w 709759"/>
              <a:gd name="connsiteY6" fmla="*/ 459143 h 1043506"/>
              <a:gd name="connsiteX7" fmla="*/ 584507 w 709759"/>
              <a:gd name="connsiteY7" fmla="*/ 626104 h 1043506"/>
              <a:gd name="connsiteX8" fmla="*/ 389672 w 709759"/>
              <a:gd name="connsiteY8" fmla="*/ 626104 h 1043506"/>
              <a:gd name="connsiteX9" fmla="*/ 375755 w 709759"/>
              <a:gd name="connsiteY9" fmla="*/ 737411 h 1043506"/>
              <a:gd name="connsiteX10" fmla="*/ 292254 w 709759"/>
              <a:gd name="connsiteY10" fmla="*/ 848718 h 1043506"/>
              <a:gd name="connsiteX11" fmla="*/ 709759 w 709759"/>
              <a:gd name="connsiteY11" fmla="*/ 848718 h 1043506"/>
              <a:gd name="connsiteX12" fmla="*/ 709759 w 709759"/>
              <a:gd name="connsiteY12" fmla="*/ 1043506 h 1043506"/>
              <a:gd name="connsiteX13" fmla="*/ 0 w 709759"/>
              <a:gd name="connsiteY13" fmla="*/ 1043506 h 1043506"/>
              <a:gd name="connsiteX14" fmla="*/ 0 w 709759"/>
              <a:gd name="connsiteY14" fmla="*/ 918285 h 1043506"/>
              <a:gd name="connsiteX15" fmla="*/ 180919 w 709759"/>
              <a:gd name="connsiteY15" fmla="*/ 681757 h 1043506"/>
              <a:gd name="connsiteX16" fmla="*/ 167002 w 709759"/>
              <a:gd name="connsiteY16" fmla="*/ 626104 h 1043506"/>
              <a:gd name="connsiteX17" fmla="*/ 13917 w 709759"/>
              <a:gd name="connsiteY17" fmla="*/ 626104 h 1043506"/>
              <a:gd name="connsiteX18" fmla="*/ 13917 w 709759"/>
              <a:gd name="connsiteY18" fmla="*/ 459143 h 1043506"/>
              <a:gd name="connsiteX19" fmla="*/ 139168 w 709759"/>
              <a:gd name="connsiteY19" fmla="*/ 459143 h 1043506"/>
              <a:gd name="connsiteX20" fmla="*/ 139168 w 709759"/>
              <a:gd name="connsiteY20" fmla="*/ 333922 h 1043506"/>
              <a:gd name="connsiteX21" fmla="*/ 487089 w 709759"/>
              <a:gd name="connsiteY21" fmla="*/ 0 h 10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9759" h="1043506">
                <a:moveTo>
                  <a:pt x="487089" y="0"/>
                </a:moveTo>
                <a:cubicBezTo>
                  <a:pt x="570591" y="0"/>
                  <a:pt x="640175" y="27827"/>
                  <a:pt x="681925" y="41740"/>
                </a:cubicBezTo>
                <a:cubicBezTo>
                  <a:pt x="681925" y="41740"/>
                  <a:pt x="681925" y="41740"/>
                  <a:pt x="640175" y="222615"/>
                </a:cubicBezTo>
                <a:cubicBezTo>
                  <a:pt x="598424" y="208701"/>
                  <a:pt x="556674" y="194788"/>
                  <a:pt x="501006" y="194788"/>
                </a:cubicBezTo>
                <a:cubicBezTo>
                  <a:pt x="389672" y="194788"/>
                  <a:pt x="361838" y="264355"/>
                  <a:pt x="361838" y="347835"/>
                </a:cubicBezTo>
                <a:cubicBezTo>
                  <a:pt x="361838" y="389576"/>
                  <a:pt x="361838" y="417402"/>
                  <a:pt x="375755" y="459143"/>
                </a:cubicBezTo>
                <a:cubicBezTo>
                  <a:pt x="375755" y="459143"/>
                  <a:pt x="375755" y="459143"/>
                  <a:pt x="584507" y="459143"/>
                </a:cubicBezTo>
                <a:cubicBezTo>
                  <a:pt x="584507" y="459143"/>
                  <a:pt x="584507" y="459143"/>
                  <a:pt x="584507" y="626104"/>
                </a:cubicBezTo>
                <a:cubicBezTo>
                  <a:pt x="584507" y="626104"/>
                  <a:pt x="584507" y="626104"/>
                  <a:pt x="389672" y="626104"/>
                </a:cubicBezTo>
                <a:cubicBezTo>
                  <a:pt x="389672" y="667844"/>
                  <a:pt x="389672" y="695671"/>
                  <a:pt x="375755" y="737411"/>
                </a:cubicBezTo>
                <a:cubicBezTo>
                  <a:pt x="361838" y="779151"/>
                  <a:pt x="334004" y="806978"/>
                  <a:pt x="292254" y="848718"/>
                </a:cubicBezTo>
                <a:cubicBezTo>
                  <a:pt x="292254" y="848718"/>
                  <a:pt x="292254" y="848718"/>
                  <a:pt x="709759" y="848718"/>
                </a:cubicBezTo>
                <a:lnTo>
                  <a:pt x="709759" y="1043506"/>
                </a:lnTo>
                <a:cubicBezTo>
                  <a:pt x="709759" y="1043506"/>
                  <a:pt x="709759" y="1043506"/>
                  <a:pt x="0" y="1043506"/>
                </a:cubicBezTo>
                <a:cubicBezTo>
                  <a:pt x="0" y="1043506"/>
                  <a:pt x="0" y="1043506"/>
                  <a:pt x="0" y="918285"/>
                </a:cubicBezTo>
                <a:cubicBezTo>
                  <a:pt x="83501" y="876545"/>
                  <a:pt x="167002" y="793065"/>
                  <a:pt x="180919" y="681757"/>
                </a:cubicBezTo>
                <a:cubicBezTo>
                  <a:pt x="180919" y="667844"/>
                  <a:pt x="180919" y="640017"/>
                  <a:pt x="167002" y="626104"/>
                </a:cubicBezTo>
                <a:cubicBezTo>
                  <a:pt x="167002" y="626104"/>
                  <a:pt x="167002" y="626104"/>
                  <a:pt x="13917" y="626104"/>
                </a:cubicBezTo>
                <a:cubicBezTo>
                  <a:pt x="13917" y="626104"/>
                  <a:pt x="13917" y="626104"/>
                  <a:pt x="13917" y="459143"/>
                </a:cubicBezTo>
                <a:cubicBezTo>
                  <a:pt x="13917" y="459143"/>
                  <a:pt x="13917" y="459143"/>
                  <a:pt x="139168" y="459143"/>
                </a:cubicBezTo>
                <a:cubicBezTo>
                  <a:pt x="139168" y="417402"/>
                  <a:pt x="139168" y="375662"/>
                  <a:pt x="139168" y="333922"/>
                </a:cubicBezTo>
                <a:cubicBezTo>
                  <a:pt x="139168" y="139134"/>
                  <a:pt x="278337" y="0"/>
                  <a:pt x="48708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3" name="KSO_Shape"/>
          <p:cNvSpPr/>
          <p:nvPr/>
        </p:nvSpPr>
        <p:spPr>
          <a:xfrm>
            <a:off x="5980150" y="3722663"/>
            <a:ext cx="231700" cy="243042"/>
          </a:xfrm>
          <a:custGeom>
            <a:avLst/>
            <a:gdLst>
              <a:gd name="connsiteX0" fmla="*/ 0 w 2171135"/>
              <a:gd name="connsiteY0" fmla="*/ 0 h 2277283"/>
              <a:gd name="connsiteX1" fmla="*/ 504915 w 2171135"/>
              <a:gd name="connsiteY1" fmla="*/ 0 h 2277283"/>
              <a:gd name="connsiteX2" fmla="*/ 1060322 w 2171135"/>
              <a:gd name="connsiteY2" fmla="*/ 860307 h 2277283"/>
              <a:gd name="connsiteX3" fmla="*/ 1615729 w 2171135"/>
              <a:gd name="connsiteY3" fmla="*/ 0 h 2277283"/>
              <a:gd name="connsiteX4" fmla="*/ 2171135 w 2171135"/>
              <a:gd name="connsiteY4" fmla="*/ 0 h 2277283"/>
              <a:gd name="connsiteX5" fmla="*/ 1464254 w 2171135"/>
              <a:gd name="connsiteY5" fmla="*/ 1062732 h 2277283"/>
              <a:gd name="connsiteX6" fmla="*/ 2120644 w 2171135"/>
              <a:gd name="connsiteY6" fmla="*/ 1062732 h 2277283"/>
              <a:gd name="connsiteX7" fmla="*/ 2120644 w 2171135"/>
              <a:gd name="connsiteY7" fmla="*/ 1265157 h 2277283"/>
              <a:gd name="connsiteX8" fmla="*/ 1363271 w 2171135"/>
              <a:gd name="connsiteY8" fmla="*/ 1265157 h 2277283"/>
              <a:gd name="connsiteX9" fmla="*/ 1363271 w 2171135"/>
              <a:gd name="connsiteY9" fmla="*/ 1467583 h 2277283"/>
              <a:gd name="connsiteX10" fmla="*/ 2120644 w 2171135"/>
              <a:gd name="connsiteY10" fmla="*/ 1467583 h 2277283"/>
              <a:gd name="connsiteX11" fmla="*/ 2120644 w 2171135"/>
              <a:gd name="connsiteY11" fmla="*/ 1670008 h 2277283"/>
              <a:gd name="connsiteX12" fmla="*/ 1363271 w 2171135"/>
              <a:gd name="connsiteY12" fmla="*/ 1670008 h 2277283"/>
              <a:gd name="connsiteX13" fmla="*/ 1363271 w 2171135"/>
              <a:gd name="connsiteY13" fmla="*/ 2277283 h 2277283"/>
              <a:gd name="connsiteX14" fmla="*/ 807864 w 2171135"/>
              <a:gd name="connsiteY14" fmla="*/ 2277283 h 2277283"/>
              <a:gd name="connsiteX15" fmla="*/ 807864 w 2171135"/>
              <a:gd name="connsiteY15" fmla="*/ 1670008 h 2277283"/>
              <a:gd name="connsiteX16" fmla="*/ 151475 w 2171135"/>
              <a:gd name="connsiteY16" fmla="*/ 1670008 h 2277283"/>
              <a:gd name="connsiteX17" fmla="*/ 151475 w 2171135"/>
              <a:gd name="connsiteY17" fmla="*/ 1467583 h 2277283"/>
              <a:gd name="connsiteX18" fmla="*/ 807864 w 2171135"/>
              <a:gd name="connsiteY18" fmla="*/ 1467583 h 2277283"/>
              <a:gd name="connsiteX19" fmla="*/ 807864 w 2171135"/>
              <a:gd name="connsiteY19" fmla="*/ 1265157 h 2277283"/>
              <a:gd name="connsiteX20" fmla="*/ 151475 w 2171135"/>
              <a:gd name="connsiteY20" fmla="*/ 1265157 h 2277283"/>
              <a:gd name="connsiteX21" fmla="*/ 151475 w 2171135"/>
              <a:gd name="connsiteY21" fmla="*/ 1062732 h 2277283"/>
              <a:gd name="connsiteX22" fmla="*/ 706881 w 2171135"/>
              <a:gd name="connsiteY22" fmla="*/ 1062732 h 2277283"/>
              <a:gd name="connsiteX23" fmla="*/ 0 w 2171135"/>
              <a:gd name="connsiteY23" fmla="*/ 0 h 22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71135" h="2277283">
                <a:moveTo>
                  <a:pt x="0" y="0"/>
                </a:moveTo>
                <a:cubicBezTo>
                  <a:pt x="504915" y="0"/>
                  <a:pt x="504915" y="0"/>
                  <a:pt x="504915" y="0"/>
                </a:cubicBezTo>
                <a:cubicBezTo>
                  <a:pt x="1060322" y="860307"/>
                  <a:pt x="1060322" y="860307"/>
                  <a:pt x="1060322" y="860307"/>
                </a:cubicBezTo>
                <a:cubicBezTo>
                  <a:pt x="1615729" y="0"/>
                  <a:pt x="1615729" y="0"/>
                  <a:pt x="1615729" y="0"/>
                </a:cubicBezTo>
                <a:cubicBezTo>
                  <a:pt x="2171135" y="0"/>
                  <a:pt x="2171135" y="0"/>
                  <a:pt x="2171135" y="0"/>
                </a:cubicBezTo>
                <a:cubicBezTo>
                  <a:pt x="1464254" y="1062732"/>
                  <a:pt x="1464254" y="1062732"/>
                  <a:pt x="1464254" y="1062732"/>
                </a:cubicBezTo>
                <a:cubicBezTo>
                  <a:pt x="2120644" y="1062732"/>
                  <a:pt x="2120644" y="1062732"/>
                  <a:pt x="2120644" y="1062732"/>
                </a:cubicBezTo>
                <a:cubicBezTo>
                  <a:pt x="2120644" y="1265157"/>
                  <a:pt x="2120644" y="1265157"/>
                  <a:pt x="2120644" y="1265157"/>
                </a:cubicBezTo>
                <a:cubicBezTo>
                  <a:pt x="1363271" y="1265157"/>
                  <a:pt x="1363271" y="1265157"/>
                  <a:pt x="1363271" y="1265157"/>
                </a:cubicBezTo>
                <a:cubicBezTo>
                  <a:pt x="1363271" y="1467583"/>
                  <a:pt x="1363271" y="1467583"/>
                  <a:pt x="1363271" y="1467583"/>
                </a:cubicBezTo>
                <a:cubicBezTo>
                  <a:pt x="2120644" y="1467583"/>
                  <a:pt x="2120644" y="1467583"/>
                  <a:pt x="2120644" y="1467583"/>
                </a:cubicBezTo>
                <a:cubicBezTo>
                  <a:pt x="2120644" y="1670008"/>
                  <a:pt x="2120644" y="1670008"/>
                  <a:pt x="2120644" y="1670008"/>
                </a:cubicBezTo>
                <a:cubicBezTo>
                  <a:pt x="1363271" y="1670008"/>
                  <a:pt x="1363271" y="1670008"/>
                  <a:pt x="1363271" y="1670008"/>
                </a:cubicBezTo>
                <a:cubicBezTo>
                  <a:pt x="1363271" y="2277283"/>
                  <a:pt x="1363271" y="2277283"/>
                  <a:pt x="1363271" y="2277283"/>
                </a:cubicBezTo>
                <a:cubicBezTo>
                  <a:pt x="807864" y="2277283"/>
                  <a:pt x="807864" y="2277283"/>
                  <a:pt x="807864" y="2277283"/>
                </a:cubicBezTo>
                <a:cubicBezTo>
                  <a:pt x="807864" y="1670008"/>
                  <a:pt x="807864" y="1670008"/>
                  <a:pt x="807864" y="1670008"/>
                </a:cubicBezTo>
                <a:cubicBezTo>
                  <a:pt x="151475" y="1670008"/>
                  <a:pt x="151475" y="1670008"/>
                  <a:pt x="151475" y="1670008"/>
                </a:cubicBezTo>
                <a:cubicBezTo>
                  <a:pt x="151475" y="1467583"/>
                  <a:pt x="151475" y="1467583"/>
                  <a:pt x="151475" y="1467583"/>
                </a:cubicBezTo>
                <a:cubicBezTo>
                  <a:pt x="807864" y="1467583"/>
                  <a:pt x="807864" y="1467583"/>
                  <a:pt x="807864" y="1467583"/>
                </a:cubicBezTo>
                <a:cubicBezTo>
                  <a:pt x="807864" y="1265157"/>
                  <a:pt x="807864" y="1265157"/>
                  <a:pt x="807864" y="1265157"/>
                </a:cubicBezTo>
                <a:cubicBezTo>
                  <a:pt x="151475" y="1265157"/>
                  <a:pt x="151475" y="1265157"/>
                  <a:pt x="151475" y="1265157"/>
                </a:cubicBezTo>
                <a:cubicBezTo>
                  <a:pt x="151475" y="1062732"/>
                  <a:pt x="151475" y="1062732"/>
                  <a:pt x="151475" y="1062732"/>
                </a:cubicBezTo>
                <a:cubicBezTo>
                  <a:pt x="706881" y="1062732"/>
                  <a:pt x="706881" y="1062732"/>
                  <a:pt x="706881" y="1062732"/>
                </a:cubicBezTo>
                <a:cubicBezTo>
                  <a:pt x="0" y="0"/>
                  <a:pt x="0" y="0"/>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4" name="KSO_Shape"/>
          <p:cNvSpPr/>
          <p:nvPr/>
        </p:nvSpPr>
        <p:spPr bwMode="auto">
          <a:xfrm>
            <a:off x="6008946" y="5198376"/>
            <a:ext cx="166980" cy="300865"/>
          </a:xfrm>
          <a:custGeom>
            <a:avLst/>
            <a:gdLst>
              <a:gd name="T0" fmla="*/ 2039641 w 709759"/>
              <a:gd name="T1" fmla="*/ 0 h 1280034"/>
              <a:gd name="T2" fmla="*/ 3161441 w 709759"/>
              <a:gd name="T3" fmla="*/ 0 h 1280034"/>
              <a:gd name="T4" fmla="*/ 3161441 w 709759"/>
              <a:gd name="T5" fmla="*/ 1015783 h 1280034"/>
              <a:gd name="T6" fmla="*/ 4895143 w 709759"/>
              <a:gd name="T7" fmla="*/ 1320524 h 1280034"/>
              <a:gd name="T8" fmla="*/ 4487218 w 709759"/>
              <a:gd name="T9" fmla="*/ 2641038 h 1280034"/>
              <a:gd name="T10" fmla="*/ 2855499 w 709759"/>
              <a:gd name="T11" fmla="*/ 2234720 h 1280034"/>
              <a:gd name="T12" fmla="*/ 1835674 w 709759"/>
              <a:gd name="T13" fmla="*/ 2945771 h 1280034"/>
              <a:gd name="T14" fmla="*/ 3263427 w 709759"/>
              <a:gd name="T15" fmla="*/ 3859978 h 1280034"/>
              <a:gd name="T16" fmla="*/ 5201082 w 709759"/>
              <a:gd name="T17" fmla="*/ 6094704 h 1280034"/>
              <a:gd name="T18" fmla="*/ 3161441 w 709759"/>
              <a:gd name="T19" fmla="*/ 8126267 h 1280034"/>
              <a:gd name="T20" fmla="*/ 3161441 w 709759"/>
              <a:gd name="T21" fmla="*/ 9345204 h 1280034"/>
              <a:gd name="T22" fmla="*/ 2039641 w 709759"/>
              <a:gd name="T23" fmla="*/ 9345204 h 1280034"/>
              <a:gd name="T24" fmla="*/ 2039641 w 709759"/>
              <a:gd name="T25" fmla="*/ 8227843 h 1280034"/>
              <a:gd name="T26" fmla="*/ 0 w 709759"/>
              <a:gd name="T27" fmla="*/ 7719950 h 1280034"/>
              <a:gd name="T28" fmla="*/ 407926 w 709759"/>
              <a:gd name="T29" fmla="*/ 6399436 h 1280034"/>
              <a:gd name="T30" fmla="*/ 2345594 w 709759"/>
              <a:gd name="T31" fmla="*/ 6907321 h 1280034"/>
              <a:gd name="T32" fmla="*/ 3467393 w 709759"/>
              <a:gd name="T33" fmla="*/ 6196278 h 1280034"/>
              <a:gd name="T34" fmla="*/ 2243610 w 709759"/>
              <a:gd name="T35" fmla="*/ 5180495 h 1280034"/>
              <a:gd name="T36" fmla="*/ 101983 w 709759"/>
              <a:gd name="T37" fmla="*/ 3148926 h 1280034"/>
              <a:gd name="T38" fmla="*/ 2039641 w 709759"/>
              <a:gd name="T39" fmla="*/ 1015783 h 1280034"/>
              <a:gd name="T40" fmla="*/ 2039641 w 709759"/>
              <a:gd name="T41" fmla="*/ 0 h 12800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9759" h="1280034">
                <a:moveTo>
                  <a:pt x="278337" y="0"/>
                </a:moveTo>
                <a:cubicBezTo>
                  <a:pt x="431422" y="0"/>
                  <a:pt x="431422" y="0"/>
                  <a:pt x="431422" y="0"/>
                </a:cubicBezTo>
                <a:cubicBezTo>
                  <a:pt x="431422" y="139134"/>
                  <a:pt x="431422" y="139134"/>
                  <a:pt x="431422" y="139134"/>
                </a:cubicBezTo>
                <a:cubicBezTo>
                  <a:pt x="542757" y="139134"/>
                  <a:pt x="612342" y="166961"/>
                  <a:pt x="668009" y="180875"/>
                </a:cubicBezTo>
                <a:cubicBezTo>
                  <a:pt x="612342" y="361749"/>
                  <a:pt x="612342" y="361749"/>
                  <a:pt x="612342" y="361749"/>
                </a:cubicBezTo>
                <a:cubicBezTo>
                  <a:pt x="584508" y="347835"/>
                  <a:pt x="501007" y="306095"/>
                  <a:pt x="389672" y="306095"/>
                </a:cubicBezTo>
                <a:cubicBezTo>
                  <a:pt x="292254" y="306095"/>
                  <a:pt x="250503" y="361749"/>
                  <a:pt x="250503" y="403489"/>
                </a:cubicBezTo>
                <a:cubicBezTo>
                  <a:pt x="250503" y="445229"/>
                  <a:pt x="306171" y="486970"/>
                  <a:pt x="445339" y="528710"/>
                </a:cubicBezTo>
                <a:cubicBezTo>
                  <a:pt x="640175" y="598277"/>
                  <a:pt x="709759" y="681757"/>
                  <a:pt x="709759" y="834805"/>
                </a:cubicBezTo>
                <a:cubicBezTo>
                  <a:pt x="709759" y="973939"/>
                  <a:pt x="612342" y="1085246"/>
                  <a:pt x="431422" y="1113073"/>
                </a:cubicBezTo>
                <a:cubicBezTo>
                  <a:pt x="431422" y="1280034"/>
                  <a:pt x="431422" y="1280034"/>
                  <a:pt x="431422" y="1280034"/>
                </a:cubicBezTo>
                <a:cubicBezTo>
                  <a:pt x="278337" y="1280034"/>
                  <a:pt x="278337" y="1280034"/>
                  <a:pt x="278337" y="1280034"/>
                </a:cubicBezTo>
                <a:cubicBezTo>
                  <a:pt x="278337" y="1126986"/>
                  <a:pt x="278337" y="1126986"/>
                  <a:pt x="278337" y="1126986"/>
                </a:cubicBezTo>
                <a:cubicBezTo>
                  <a:pt x="167002" y="1126986"/>
                  <a:pt x="69584" y="1099160"/>
                  <a:pt x="0" y="1057419"/>
                </a:cubicBezTo>
                <a:cubicBezTo>
                  <a:pt x="55667" y="876545"/>
                  <a:pt x="55667" y="876545"/>
                  <a:pt x="55667" y="876545"/>
                </a:cubicBezTo>
                <a:cubicBezTo>
                  <a:pt x="125252" y="918285"/>
                  <a:pt x="208753" y="946112"/>
                  <a:pt x="320088" y="946112"/>
                </a:cubicBezTo>
                <a:cubicBezTo>
                  <a:pt x="403589" y="946112"/>
                  <a:pt x="473173" y="918285"/>
                  <a:pt x="473173" y="848718"/>
                </a:cubicBezTo>
                <a:cubicBezTo>
                  <a:pt x="473173" y="793065"/>
                  <a:pt x="417506" y="751324"/>
                  <a:pt x="306171" y="709584"/>
                </a:cubicBezTo>
                <a:cubicBezTo>
                  <a:pt x="125252" y="653930"/>
                  <a:pt x="13917" y="584363"/>
                  <a:pt x="13917" y="431316"/>
                </a:cubicBezTo>
                <a:cubicBezTo>
                  <a:pt x="13917" y="292182"/>
                  <a:pt x="111335" y="180875"/>
                  <a:pt x="278337" y="139134"/>
                </a:cubicBezTo>
                <a:cubicBezTo>
                  <a:pt x="278337" y="0"/>
                  <a:pt x="278337" y="0"/>
                  <a:pt x="278337" y="0"/>
                </a:cubicBez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advTm="4359">
        <p:wheel spokes="2"/>
      </p:transition>
    </mc:Choice>
    <mc:Fallback>
      <p:transition spd="med" advTm="4359">
        <p:wheel spokes="2"/>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2000" b="-12000"/>
          </a:stretch>
        </a:blipFill>
        <a:effectLst/>
      </p:bgPr>
    </p:bg>
    <p:spTree>
      <p:nvGrpSpPr>
        <p:cNvPr id="1" name=""/>
        <p:cNvGrpSpPr/>
        <p:nvPr/>
      </p:nvGrpSpPr>
      <p:grpSpPr>
        <a:xfrm>
          <a:off x="0" y="0"/>
          <a:ext cx="0" cy="0"/>
          <a:chOff x="0" y="0"/>
          <a:chExt cx="0" cy="0"/>
        </a:xfrm>
      </p:grpSpPr>
      <p:sp>
        <p:nvSpPr>
          <p:cNvPr id="5" name="文本框 4"/>
          <p:cNvSpPr txBox="1"/>
          <p:nvPr/>
        </p:nvSpPr>
        <p:spPr>
          <a:xfrm>
            <a:off x="836114" y="573892"/>
            <a:ext cx="8108043" cy="1015663"/>
          </a:xfrm>
          <a:prstGeom prst="rect">
            <a:avLst/>
          </a:prstGeom>
          <a:noFill/>
        </p:spPr>
        <p:txBody>
          <a:bodyPr wrap="square" rtlCol="0">
            <a:spAutoFit/>
          </a:bodyPr>
          <a:lstStyle/>
          <a:p>
            <a:r>
              <a:rPr lang="zh-CN" altLang="en-US" sz="2000" dirty="0">
                <a:solidFill>
                  <a:schemeClr val="bg2">
                    <a:lumMod val="25000"/>
                  </a:schemeClr>
                </a:solidFill>
                <a:latin typeface="楷体" panose="02010609060101010101" pitchFamily="49" charset="-122"/>
                <a:ea typeface="楷体" panose="02010609060101010101" pitchFamily="49" charset="-122"/>
              </a:rPr>
              <a:t>霾是会呼吸的痛，藏在我身边每个角落，出门带口罩会痛，想要拍风景会痛，连想念晴天都会痛。</a:t>
            </a:r>
            <a:endParaRPr lang="en-US" altLang="zh-CN" sz="2000" dirty="0">
              <a:solidFill>
                <a:schemeClr val="bg2">
                  <a:lumMod val="25000"/>
                </a:schemeClr>
              </a:solidFill>
              <a:latin typeface="楷体" panose="02010609060101010101" pitchFamily="49" charset="-122"/>
              <a:ea typeface="楷体" panose="02010609060101010101" pitchFamily="49" charset="-122"/>
            </a:endParaRPr>
          </a:p>
          <a:p>
            <a:r>
              <a:rPr lang="zh-CN" altLang="en-US" sz="2000" dirty="0">
                <a:solidFill>
                  <a:srgbClr val="FF0000"/>
                </a:solidFill>
                <a:latin typeface="楷体" panose="02010609060101010101" pitchFamily="49" charset="-122"/>
                <a:ea typeface="楷体" panose="02010609060101010101" pitchFamily="49" charset="-122"/>
              </a:rPr>
              <a:t>那到底什么是霾呢？</a:t>
            </a:r>
            <a:endParaRPr lang="zh-CN" altLang="en-US" sz="2000" dirty="0">
              <a:solidFill>
                <a:srgbClr val="FF0000"/>
              </a:solidFill>
              <a:latin typeface="楷体" panose="02010609060101010101" pitchFamily="49" charset="-122"/>
              <a:ea typeface="楷体" panose="02010609060101010101" pitchFamily="49" charset="-122"/>
            </a:endParaRPr>
          </a:p>
        </p:txBody>
      </p:sp>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Baskerville Old Face" panose="02020602080505020303" pitchFamily="18" charset="0"/>
              </a:rPr>
              <a:t>霾是会呼吸的痛</a:t>
            </a:r>
            <a:endParaRPr lang="zh-CN" altLang="en-US" sz="2000" dirty="0">
              <a:latin typeface="Baskerville Old Face" panose="02020602080505020303" pitchFamily="18" charset="0"/>
            </a:endParaRPr>
          </a:p>
        </p:txBody>
      </p:sp>
      <p:sp>
        <p:nvSpPr>
          <p:cNvPr id="9" name="文本框 8"/>
          <p:cNvSpPr txBox="1"/>
          <p:nvPr/>
        </p:nvSpPr>
        <p:spPr>
          <a:xfrm>
            <a:off x="836295" y="1589405"/>
            <a:ext cx="3214370" cy="6000750"/>
          </a:xfrm>
          <a:prstGeom prst="rect">
            <a:avLst/>
          </a:prstGeom>
          <a:noFill/>
        </p:spPr>
        <p:txBody>
          <a:bodyPr wrap="square" rtlCol="0">
            <a:spAutoFit/>
          </a:bodyPr>
          <a:lstStyle/>
          <a:p>
            <a:r>
              <a:rPr lang="en-US" altLang="zh-CN" sz="1400" dirty="0">
                <a:solidFill>
                  <a:schemeClr val="bg1"/>
                </a:solidFill>
                <a:latin typeface="Helvetica" panose="020B0604020202030204" pitchFamily="34" charset="0"/>
              </a:rPr>
              <a:t>  </a:t>
            </a:r>
            <a:r>
              <a:rPr lang="en-US" altLang="zh-CN" dirty="0">
                <a:solidFill>
                  <a:schemeClr val="bg1"/>
                </a:solidFill>
                <a:latin typeface="Helvetica" panose="020B0604020202030204" pitchFamily="34" charset="0"/>
              </a:rPr>
              <a:t> </a:t>
            </a:r>
            <a:r>
              <a:rPr lang="en-US" altLang="zh-CN" dirty="0">
                <a:solidFill>
                  <a:schemeClr val="tx1">
                    <a:lumMod val="95000"/>
                    <a:lumOff val="5000"/>
                  </a:schemeClr>
                </a:solidFill>
                <a:latin typeface="Helvetica" panose="020B0604020202030204" pitchFamily="34" charset="0"/>
              </a:rPr>
              <a:t> </a:t>
            </a:r>
            <a:r>
              <a:rPr lang="en-US" altLang="zh-CN" dirty="0">
                <a:solidFill>
                  <a:schemeClr val="bg1"/>
                </a:solidFill>
                <a:latin typeface="仿宋" panose="02010609060101010101" charset="-122"/>
                <a:ea typeface="仿宋" panose="02010609060101010101" charset="-122"/>
              </a:rPr>
              <a:t> </a:t>
            </a:r>
            <a:r>
              <a:rPr lang="en-US" altLang="zh-CN" dirty="0">
                <a:solidFill>
                  <a:schemeClr val="bg1"/>
                </a:solidFill>
                <a:latin typeface="+mn-ea"/>
              </a:rPr>
              <a:t> </a:t>
            </a:r>
            <a:r>
              <a:rPr lang="zh-CN" altLang="en-US" dirty="0">
                <a:solidFill>
                  <a:schemeClr val="bg1"/>
                </a:solidFill>
                <a:latin typeface="+mn-ea"/>
              </a:rPr>
              <a:t>霾（</a:t>
            </a:r>
            <a:r>
              <a:rPr lang="en-US" altLang="zh-CN" dirty="0" err="1">
                <a:solidFill>
                  <a:schemeClr val="bg1"/>
                </a:solidFill>
                <a:latin typeface="+mn-ea"/>
              </a:rPr>
              <a:t>mái</a:t>
            </a:r>
            <a:r>
              <a:rPr lang="zh-CN" altLang="en-US" dirty="0">
                <a:solidFill>
                  <a:schemeClr val="bg1"/>
                </a:solidFill>
                <a:latin typeface="+mn-ea"/>
              </a:rPr>
              <a:t>），也称灰霾（烟雾） 空气中的灰尘、硫酸、硝酸、有机碳氢化合物等粒子也能使大气混浊</a:t>
            </a:r>
            <a:r>
              <a:rPr lang="en-US" altLang="zh-CN" dirty="0">
                <a:solidFill>
                  <a:schemeClr val="bg1"/>
                </a:solidFill>
                <a:latin typeface="+mn-ea"/>
              </a:rPr>
              <a:t>10000</a:t>
            </a:r>
            <a:r>
              <a:rPr lang="zh-CN" altLang="en-US" dirty="0">
                <a:solidFill>
                  <a:schemeClr val="bg1"/>
                </a:solidFill>
                <a:latin typeface="+mn-ea"/>
              </a:rPr>
              <a:t>米的这种现象称为轻雾或霭（</a:t>
            </a:r>
            <a:r>
              <a:rPr lang="en-US" altLang="zh-CN" dirty="0">
                <a:solidFill>
                  <a:schemeClr val="bg1"/>
                </a:solidFill>
                <a:latin typeface="+mn-ea"/>
              </a:rPr>
              <a:t>Mist</a:t>
            </a:r>
            <a:r>
              <a:rPr lang="zh-CN" altLang="en-US" dirty="0">
                <a:solidFill>
                  <a:schemeClr val="bg1"/>
                </a:solidFill>
                <a:latin typeface="+mn-ea"/>
              </a:rPr>
              <a:t>）。</a:t>
            </a:r>
            <a:endParaRPr lang="zh-CN" altLang="en-US" dirty="0">
              <a:solidFill>
                <a:schemeClr val="bg1"/>
              </a:solidFill>
              <a:latin typeface="+mn-ea"/>
            </a:endParaRPr>
          </a:p>
          <a:p>
            <a:r>
              <a:rPr lang="zh-CN" altLang="en-US" dirty="0">
                <a:solidFill>
                  <a:schemeClr val="bg1"/>
                </a:solidFill>
                <a:latin typeface="+mn-ea"/>
              </a:rPr>
              <a:t>雾霾天气是一种大气污染状态，雾霾是对大气中各种悬浮颗粒物含量超标的笼统表述，尤其是</a:t>
            </a:r>
            <a:r>
              <a:rPr lang="en-US" altLang="zh-CN" dirty="0">
                <a:solidFill>
                  <a:schemeClr val="bg1"/>
                </a:solidFill>
                <a:latin typeface="+mn-ea"/>
              </a:rPr>
              <a:t>PM2.5</a:t>
            </a:r>
            <a:r>
              <a:rPr lang="zh-CN" altLang="en-US" dirty="0">
                <a:solidFill>
                  <a:schemeClr val="bg1"/>
                </a:solidFill>
                <a:latin typeface="+mn-ea"/>
              </a:rPr>
              <a:t>（空气动力学当量直径小于等于</a:t>
            </a:r>
            <a:r>
              <a:rPr lang="en-US" altLang="zh-CN" dirty="0">
                <a:solidFill>
                  <a:schemeClr val="bg1"/>
                </a:solidFill>
                <a:latin typeface="+mn-ea"/>
              </a:rPr>
              <a:t>2.5</a:t>
            </a:r>
            <a:r>
              <a:rPr lang="zh-CN" altLang="en-US" dirty="0">
                <a:solidFill>
                  <a:schemeClr val="bg1"/>
                </a:solidFill>
                <a:latin typeface="+mn-ea"/>
              </a:rPr>
              <a:t>微米的颗粒物）被认为是造成雾霾天气的“元凶”。随着空气质量的恶化，阴霾天气现象出现增多，危害加重。中国不少地区把阴霾天气现象并入雾一起作为灾害性天气预警预报。统称为“雾霾天气”。</a:t>
            </a:r>
            <a:endParaRPr lang="zh-CN" altLang="en-US" dirty="0">
              <a:solidFill>
                <a:schemeClr val="bg1"/>
              </a:solidFill>
              <a:latin typeface="+mn-ea"/>
            </a:endParaRPr>
          </a:p>
          <a:p>
            <a:endParaRPr lang="zh-CN" altLang="en-US" dirty="0">
              <a:solidFill>
                <a:schemeClr val="tx1">
                  <a:lumMod val="95000"/>
                  <a:lumOff val="5000"/>
                </a:schemeClr>
              </a:solidFill>
              <a:latin typeface="+mn-ea"/>
            </a:endParaRPr>
          </a:p>
          <a:p>
            <a:endParaRPr lang="zh-CN" altLang="en-US" sz="1400" dirty="0">
              <a:solidFill>
                <a:srgbClr val="FF0000"/>
              </a:solidFill>
              <a:latin typeface="+mj-ea"/>
              <a:ea typeface="+mj-ea"/>
            </a:endParaRPr>
          </a:p>
          <a:p>
            <a:endParaRPr lang="zh-CN" altLang="en-US" sz="1400" dirty="0">
              <a:solidFill>
                <a:srgbClr val="FF0000"/>
              </a:solidFill>
              <a:latin typeface="Helvetica" panose="020B0604020202030204" pitchFamily="34" charset="0"/>
            </a:endParaRPr>
          </a:p>
          <a:p>
            <a:r>
              <a:rPr lang="en-US" altLang="zh-CN" sz="1400" dirty="0">
                <a:solidFill>
                  <a:schemeClr val="bg2">
                    <a:lumMod val="25000"/>
                  </a:schemeClr>
                </a:solidFill>
                <a:latin typeface="Helvetica" panose="020B0604020202030204" pitchFamily="34" charset="0"/>
              </a:rPr>
              <a:t>.</a:t>
            </a:r>
            <a:endParaRPr lang="zh-CN" altLang="en-US" sz="1400" dirty="0">
              <a:solidFill>
                <a:schemeClr val="bg2">
                  <a:lumMod val="25000"/>
                </a:schemeClr>
              </a:solidFill>
              <a:latin typeface="Helvetica" panose="020B0604020202030204" pitchFamily="34" charset="0"/>
            </a:endParaRPr>
          </a:p>
        </p:txBody>
      </p:sp>
      <p:sp>
        <p:nvSpPr>
          <p:cNvPr id="10" name="矩形 9"/>
          <p:cNvSpPr/>
          <p:nvPr/>
        </p:nvSpPr>
        <p:spPr>
          <a:xfrm flipH="1">
            <a:off x="390160" y="1696119"/>
            <a:ext cx="301626" cy="498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050665" y="5476240"/>
            <a:ext cx="7224395" cy="1076325"/>
          </a:xfrm>
          <a:prstGeom prst="rect">
            <a:avLst/>
          </a:prstGeom>
          <a:noFill/>
        </p:spPr>
        <p:txBody>
          <a:bodyPr wrap="square" rtlCol="0">
            <a:spAutoFit/>
          </a:bodyPr>
          <a:lstStyle/>
          <a:p>
            <a:r>
              <a:rPr lang="en-US" altLang="zh-CN" sz="1400" dirty="0">
                <a:solidFill>
                  <a:schemeClr val="bg1"/>
                </a:solidFill>
                <a:latin typeface="Helvetica" panose="020B0604020202030204" pitchFamily="34" charset="0"/>
              </a:rPr>
              <a:t>       </a:t>
            </a:r>
            <a:r>
              <a:rPr lang="zh-CN" altLang="en-US" sz="1600" dirty="0">
                <a:solidFill>
                  <a:schemeClr val="bg1"/>
                </a:solidFill>
                <a:latin typeface="Helvetica" panose="020B0604020202030204" pitchFamily="34" charset="0"/>
              </a:rPr>
              <a:t>雾和霾相同之处都是视程障碍物。但雾与霾的形成原因和条件却有很大的差别。雾是浮游在空中的大量微小水滴或冰   晶，形成条件要具备较高的水汽饱和因素。</a:t>
            </a:r>
            <a:endParaRPr lang="zh-CN" altLang="en-US" sz="1600" dirty="0">
              <a:solidFill>
                <a:schemeClr val="bg1"/>
              </a:solidFill>
              <a:latin typeface="Helvetica" panose="020B0604020202030204" pitchFamily="34" charset="0"/>
            </a:endParaRPr>
          </a:p>
          <a:p>
            <a:endParaRPr lang="zh-CN" altLang="en-US" sz="1600" dirty="0">
              <a:solidFill>
                <a:schemeClr val="bg1"/>
              </a:solidFill>
              <a:latin typeface="Helvetica" panose="020B060402020203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5295" y="1198420"/>
            <a:ext cx="3541489" cy="1896893"/>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609" y="3083034"/>
            <a:ext cx="3541490" cy="2197592"/>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7099" y="3004007"/>
            <a:ext cx="3657600" cy="2276525"/>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555" y="1198206"/>
            <a:ext cx="3638144" cy="1896893"/>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advTm="8391">
        <p:wheel spokes="3"/>
      </p:transition>
    </mc:Choice>
    <mc:Fallback>
      <p:transition spd="slow" advTm="8391">
        <p:wheel spokes="3"/>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https://images.unsplash.com/uploads/1412408486325945f081a/09b0f9e1?ixlib=rb-0.3.5&amp;q=80&amp;fm=jpg&amp;crop=entropy&amp;w=1080&amp;fit=max&amp;s=ee44f3e249aeaecf9ff201144d3d8e09"/>
          <p:cNvPicPr>
            <a:picLocks noChangeAspect="1" noChangeArrowheads="1"/>
          </p:cNvPicPr>
          <p:nvPr/>
        </p:nvPicPr>
        <p:blipFill rotWithShape="1">
          <a:blip r:embed="rId1">
            <a:extLst>
              <a:ext uri="{28A0092B-C50C-407E-A947-70E740481C1C}">
                <a14:useLocalDpi xmlns:a14="http://schemas.microsoft.com/office/drawing/2010/main" val="0"/>
              </a:ext>
            </a:extLst>
          </a:blip>
          <a:srcRect t="10806" b="14355"/>
          <a:stretch>
            <a:fillRect/>
          </a:stretch>
        </p:blipFill>
        <p:spPr bwMode="auto">
          <a:xfrm>
            <a:off x="0" y="-29496"/>
            <a:ext cx="12192000" cy="688749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0" y="0"/>
            <a:ext cx="12230100" cy="6858000"/>
          </a:xfrm>
          <a:prstGeom prst="rect">
            <a:avLst/>
          </a:prstGeom>
          <a:solidFill>
            <a:schemeClr val="bg2">
              <a:lumMod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4637315" y="580571"/>
            <a:ext cx="3096985" cy="584775"/>
          </a:xfrm>
          <a:prstGeom prst="rect">
            <a:avLst/>
          </a:prstGeom>
          <a:noFill/>
        </p:spPr>
        <p:txBody>
          <a:bodyPr wrap="square" rtlCol="0">
            <a:spAutoFit/>
          </a:bodyPr>
          <a:lstStyle/>
          <a:p>
            <a:r>
              <a:rPr lang="zh-CN" altLang="en-US" sz="3200" dirty="0">
                <a:solidFill>
                  <a:schemeClr val="accent1">
                    <a:lumMod val="40000"/>
                    <a:lumOff val="60000"/>
                  </a:schemeClr>
                </a:solidFill>
                <a:latin typeface="楷体" panose="02010609060101010101" pitchFamily="49" charset="-122"/>
                <a:ea typeface="楷体" panose="02010609060101010101" pitchFamily="49" charset="-122"/>
              </a:rPr>
              <a:t>   </a:t>
            </a:r>
            <a:r>
              <a:rPr lang="zh-CN" altLang="en-US" sz="3200" dirty="0">
                <a:solidFill>
                  <a:schemeClr val="accent4">
                    <a:lumMod val="20000"/>
                    <a:lumOff val="80000"/>
                  </a:schemeClr>
                </a:solidFill>
                <a:latin typeface="楷体" panose="02010609060101010101" pitchFamily="49" charset="-122"/>
                <a:ea typeface="楷体" panose="02010609060101010101" pitchFamily="49" charset="-122"/>
              </a:rPr>
              <a:t>大家看霾</a:t>
            </a:r>
            <a:endParaRPr lang="zh-CN" altLang="en-US" sz="3200" dirty="0">
              <a:solidFill>
                <a:schemeClr val="accent4">
                  <a:lumMod val="20000"/>
                  <a:lumOff val="80000"/>
                </a:schemeClr>
              </a:solidFill>
              <a:latin typeface="楷体" panose="02010609060101010101" pitchFamily="49" charset="-122"/>
              <a:ea typeface="楷体" panose="02010609060101010101" pitchFamily="49" charset="-122"/>
            </a:endParaRPr>
          </a:p>
        </p:txBody>
      </p:sp>
      <p:cxnSp>
        <p:nvCxnSpPr>
          <p:cNvPr id="7" name="直接连接符 6"/>
          <p:cNvCxnSpPr/>
          <p:nvPr/>
        </p:nvCxnSpPr>
        <p:spPr>
          <a:xfrm>
            <a:off x="5781675" y="1319213"/>
            <a:ext cx="6286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304947" y="2155085"/>
            <a:ext cx="1753507" cy="2800767"/>
          </a:xfrm>
          <a:prstGeom prst="rect">
            <a:avLst/>
          </a:prstGeom>
          <a:noFill/>
        </p:spPr>
        <p:txBody>
          <a:bodyPr wrap="square" rtlCol="0">
            <a:spAutoFit/>
          </a:bodyPr>
          <a:lstStyle/>
          <a:p>
            <a:r>
              <a:rPr lang="en-US" altLang="zh-CN" sz="1600" dirty="0">
                <a:solidFill>
                  <a:schemeClr val="accent4">
                    <a:lumMod val="40000"/>
                    <a:lumOff val="60000"/>
                  </a:schemeClr>
                </a:solidFill>
              </a:rPr>
              <a:t>1.</a:t>
            </a:r>
            <a:r>
              <a:rPr lang="zh-CN" altLang="en-US" sz="1600" dirty="0">
                <a:solidFill>
                  <a:schemeClr val="accent4">
                    <a:lumMod val="40000"/>
                    <a:lumOff val="60000"/>
                  </a:schemeClr>
                </a:solidFill>
              </a:rPr>
              <a:t>一米开外的地方似乎什么都看不清了，看上去雾霾遮蔽下的世界那么扑朔迷离。雾霾就好像一堵墙，把你与远处的世界分开，让你不知道另一边发生了什么。</a:t>
            </a:r>
            <a:br>
              <a:rPr lang="zh-CN" altLang="en-US" sz="1600" dirty="0">
                <a:solidFill>
                  <a:schemeClr val="accent4">
                    <a:lumMod val="40000"/>
                    <a:lumOff val="60000"/>
                  </a:schemeClr>
                </a:solidFill>
              </a:rPr>
            </a:br>
            <a:endParaRPr lang="zh-CN" altLang="en-US" sz="1600" dirty="0">
              <a:solidFill>
                <a:schemeClr val="accent4">
                  <a:lumMod val="40000"/>
                  <a:lumOff val="60000"/>
                </a:schemeClr>
              </a:solidFill>
            </a:endParaRPr>
          </a:p>
        </p:txBody>
      </p:sp>
      <p:sp>
        <p:nvSpPr>
          <p:cNvPr id="17" name="文本框 16"/>
          <p:cNvSpPr txBox="1"/>
          <p:nvPr/>
        </p:nvSpPr>
        <p:spPr>
          <a:xfrm>
            <a:off x="3760561" y="2112880"/>
            <a:ext cx="1753507" cy="2031325"/>
          </a:xfrm>
          <a:prstGeom prst="rect">
            <a:avLst/>
          </a:prstGeom>
          <a:noFill/>
        </p:spPr>
        <p:txBody>
          <a:bodyPr wrap="square" rtlCol="0">
            <a:spAutoFit/>
          </a:bodyPr>
          <a:lstStyle/>
          <a:p>
            <a:pPr algn="ctr"/>
            <a:r>
              <a:rPr lang="en-US" altLang="zh-CN" sz="1400" dirty="0">
                <a:solidFill>
                  <a:schemeClr val="accent4">
                    <a:lumMod val="40000"/>
                    <a:lumOff val="60000"/>
                  </a:schemeClr>
                </a:solidFill>
                <a:latin typeface="Helvetica" panose="020B0604020202030204" pitchFamily="34" charset="0"/>
              </a:rPr>
              <a:t>2</a:t>
            </a:r>
            <a:r>
              <a:rPr lang="zh-CN" altLang="en-US" sz="1400" dirty="0">
                <a:solidFill>
                  <a:schemeClr val="accent4">
                    <a:lumMod val="40000"/>
                    <a:lumOff val="60000"/>
                  </a:schemeClr>
                </a:solidFill>
                <a:latin typeface="Helvetica" panose="020B0604020202030204" pitchFamily="34" charset="0"/>
              </a:rPr>
              <a:t>、走着走着，感觉胸口很闷，看东西就像飘起来似的，头晕晕的。天空中飘的不知是泥土还是灰尘，有一丝恐惧。天空灰暗，空气潮湿，给人一种很压抑的感觉。</a:t>
            </a:r>
            <a:endParaRPr lang="zh-CN" altLang="en-US" sz="1400" dirty="0">
              <a:solidFill>
                <a:schemeClr val="accent4">
                  <a:lumMod val="40000"/>
                  <a:lumOff val="60000"/>
                </a:schemeClr>
              </a:solidFill>
              <a:latin typeface="Helvetica" panose="020B0604020202030204" pitchFamily="34" charset="0"/>
            </a:endParaRPr>
          </a:p>
        </p:txBody>
      </p:sp>
      <p:sp>
        <p:nvSpPr>
          <p:cNvPr id="18" name="文本框 17"/>
          <p:cNvSpPr txBox="1"/>
          <p:nvPr/>
        </p:nvSpPr>
        <p:spPr>
          <a:xfrm>
            <a:off x="6310097" y="2155085"/>
            <a:ext cx="1753507" cy="2677656"/>
          </a:xfrm>
          <a:prstGeom prst="rect">
            <a:avLst/>
          </a:prstGeom>
          <a:noFill/>
        </p:spPr>
        <p:txBody>
          <a:bodyPr wrap="square" rtlCol="0">
            <a:spAutoFit/>
          </a:bodyPr>
          <a:lstStyle/>
          <a:p>
            <a:pPr algn="ctr"/>
            <a:r>
              <a:rPr lang="en-US" altLang="zh-CN" sz="1400" dirty="0">
                <a:solidFill>
                  <a:schemeClr val="accent4">
                    <a:lumMod val="40000"/>
                    <a:lumOff val="60000"/>
                  </a:schemeClr>
                </a:solidFill>
                <a:latin typeface="Helvetica" panose="020B0604020202030204" pitchFamily="34" charset="0"/>
              </a:rPr>
              <a:t>3</a:t>
            </a:r>
            <a:r>
              <a:rPr lang="zh-CN" altLang="en-US" sz="1400" dirty="0">
                <a:solidFill>
                  <a:schemeClr val="accent4">
                    <a:lumMod val="40000"/>
                    <a:lumOff val="60000"/>
                  </a:schemeClr>
                </a:solidFill>
                <a:latin typeface="Helvetica" panose="020B0604020202030204" pitchFamily="34" charset="0"/>
              </a:rPr>
              <a:t>、它来时，真的像</a:t>
            </a:r>
            <a:r>
              <a:rPr lang="en-US" altLang="zh-CN" sz="1400" dirty="0">
                <a:solidFill>
                  <a:schemeClr val="accent4">
                    <a:lumMod val="40000"/>
                    <a:lumOff val="60000"/>
                  </a:schemeClr>
                </a:solidFill>
                <a:latin typeface="Helvetica" panose="020B0604020202030204" pitchFamily="34" charset="0"/>
              </a:rPr>
              <a:t>《</a:t>
            </a:r>
            <a:r>
              <a:rPr lang="zh-CN" altLang="en-US" sz="1400" dirty="0">
                <a:solidFill>
                  <a:schemeClr val="accent4">
                    <a:lumMod val="40000"/>
                    <a:lumOff val="60000"/>
                  </a:schemeClr>
                </a:solidFill>
                <a:latin typeface="Helvetica" panose="020B0604020202030204" pitchFamily="34" charset="0"/>
              </a:rPr>
              <a:t>西游记</a:t>
            </a:r>
            <a:r>
              <a:rPr lang="en-US" altLang="zh-CN" sz="1400" dirty="0">
                <a:solidFill>
                  <a:schemeClr val="accent4">
                    <a:lumMod val="40000"/>
                    <a:lumOff val="60000"/>
                  </a:schemeClr>
                </a:solidFill>
                <a:latin typeface="Helvetica" panose="020B0604020202030204" pitchFamily="34" charset="0"/>
              </a:rPr>
              <a:t>》</a:t>
            </a:r>
            <a:r>
              <a:rPr lang="zh-CN" altLang="en-US" sz="1400" dirty="0">
                <a:solidFill>
                  <a:schemeClr val="accent4">
                    <a:lumMod val="40000"/>
                    <a:lumOff val="60000"/>
                  </a:schemeClr>
                </a:solidFill>
                <a:latin typeface="Helvetica" panose="020B0604020202030204" pitchFamily="34" charset="0"/>
              </a:rPr>
              <a:t>里描写的魔鬼施魔法，云郁郁，雾腾腾，天空像得了抑郁症，    压抑、憋闷、扭曲。夏天的雾霾，像地沟油一样粘腻</a:t>
            </a:r>
            <a:r>
              <a:rPr lang="en-US" altLang="zh-CN" sz="1400" dirty="0">
                <a:solidFill>
                  <a:schemeClr val="accent4">
                    <a:lumMod val="40000"/>
                    <a:lumOff val="60000"/>
                  </a:schemeClr>
                </a:solidFill>
                <a:latin typeface="Helvetica" panose="020B0604020202030204" pitchFamily="34" charset="0"/>
              </a:rPr>
              <a:t>;</a:t>
            </a:r>
            <a:r>
              <a:rPr lang="zh-CN" altLang="en-US" sz="1400" dirty="0">
                <a:solidFill>
                  <a:schemeClr val="accent4">
                    <a:lumMod val="40000"/>
                    <a:lumOff val="60000"/>
                  </a:schemeClr>
                </a:solidFill>
                <a:latin typeface="Helvetica" panose="020B0604020202030204" pitchFamily="34" charset="0"/>
              </a:rPr>
              <a:t>冬天的雾霾，像盔甲一样沉重。</a:t>
            </a:r>
            <a:endParaRPr lang="zh-CN" altLang="en-US" sz="1400" dirty="0">
              <a:solidFill>
                <a:schemeClr val="accent4">
                  <a:lumMod val="40000"/>
                  <a:lumOff val="60000"/>
                </a:schemeClr>
              </a:solidFill>
              <a:latin typeface="Helvetica" panose="020B0604020202030204" pitchFamily="34" charset="0"/>
            </a:endParaRPr>
          </a:p>
          <a:p>
            <a:pPr algn="ctr"/>
            <a:endParaRPr lang="zh-CN" altLang="en-US" sz="2800" dirty="0">
              <a:solidFill>
                <a:schemeClr val="bg1"/>
              </a:solidFill>
              <a:latin typeface="Helvetica" panose="020B0604020202030204" pitchFamily="34" charset="0"/>
            </a:endParaRPr>
          </a:p>
        </p:txBody>
      </p:sp>
      <p:sp>
        <p:nvSpPr>
          <p:cNvPr id="19" name="文本框 18"/>
          <p:cNvSpPr txBox="1"/>
          <p:nvPr/>
        </p:nvSpPr>
        <p:spPr>
          <a:xfrm>
            <a:off x="8921714" y="2155085"/>
            <a:ext cx="1753507" cy="2031325"/>
          </a:xfrm>
          <a:prstGeom prst="rect">
            <a:avLst/>
          </a:prstGeom>
          <a:noFill/>
        </p:spPr>
        <p:txBody>
          <a:bodyPr wrap="square" rtlCol="0">
            <a:spAutoFit/>
          </a:bodyPr>
          <a:lstStyle/>
          <a:p>
            <a:pPr algn="ctr"/>
            <a:r>
              <a:rPr lang="en-US" altLang="zh-CN" sz="1400" dirty="0">
                <a:solidFill>
                  <a:schemeClr val="accent4">
                    <a:lumMod val="40000"/>
                    <a:lumOff val="60000"/>
                  </a:schemeClr>
                </a:solidFill>
                <a:latin typeface="Helvetica" panose="020B0604020202030204" pitchFamily="34" charset="0"/>
              </a:rPr>
              <a:t>4</a:t>
            </a:r>
            <a:r>
              <a:rPr lang="zh-CN" altLang="en-US" sz="1400" dirty="0">
                <a:solidFill>
                  <a:schemeClr val="accent4">
                    <a:lumMod val="40000"/>
                    <a:lumOff val="60000"/>
                  </a:schemeClr>
                </a:solidFill>
                <a:latin typeface="Helvetica" panose="020B0604020202030204" pitchFamily="34" charset="0"/>
              </a:rPr>
              <a:t>、那天，天热得发了狂。太阳刚一出来，地上已经着了火，一些似云非云、似雾非雾的灰气，低低地浮在空中，使人觉得憋气</a:t>
            </a:r>
            <a:endParaRPr lang="zh-CN" altLang="en-US" sz="2800" dirty="0">
              <a:solidFill>
                <a:schemeClr val="accent4">
                  <a:lumMod val="40000"/>
                  <a:lumOff val="60000"/>
                </a:schemeClr>
              </a:solidFill>
              <a:latin typeface="Helvetica" panose="020B0604020202030204" pitchFamily="34" charset="0"/>
            </a:endParaRPr>
          </a:p>
          <a:p>
            <a:pPr algn="ctr"/>
            <a:endParaRPr lang="zh-CN" altLang="en-US" sz="2800" dirty="0">
              <a:solidFill>
                <a:schemeClr val="bg1"/>
              </a:solidFill>
              <a:latin typeface="Helvetica" panose="020B0604020202030204" pitchFamily="34" charset="0"/>
            </a:endParaRPr>
          </a:p>
        </p:txBody>
      </p:sp>
      <p:sp>
        <p:nvSpPr>
          <p:cNvPr id="21" name="文本框 20"/>
          <p:cNvSpPr txBox="1"/>
          <p:nvPr/>
        </p:nvSpPr>
        <p:spPr>
          <a:xfrm>
            <a:off x="942698" y="5639855"/>
            <a:ext cx="2419848" cy="338554"/>
          </a:xfrm>
          <a:prstGeom prst="rect">
            <a:avLst/>
          </a:prstGeom>
          <a:noFill/>
        </p:spPr>
        <p:txBody>
          <a:bodyPr wrap="square" rtlCol="0">
            <a:spAutoFit/>
          </a:bodyPr>
          <a:lstStyle/>
          <a:p>
            <a:pPr algn="ctr"/>
            <a:r>
              <a:rPr lang="en-US" altLang="zh-CN" sz="1600" dirty="0">
                <a:solidFill>
                  <a:schemeClr val="accent4">
                    <a:lumMod val="60000"/>
                    <a:lumOff val="40000"/>
                  </a:schemeClr>
                </a:solidFill>
                <a:latin typeface="Helvetica" panose="020B0604020202030204" pitchFamily="34" charset="0"/>
              </a:rPr>
              <a:t>//</a:t>
            </a:r>
            <a:r>
              <a:rPr lang="zh-CN" altLang="en-US" sz="1600" dirty="0">
                <a:solidFill>
                  <a:schemeClr val="accent4">
                    <a:lumMod val="60000"/>
                    <a:lumOff val="40000"/>
                  </a:schemeClr>
                </a:solidFill>
                <a:latin typeface="Helvetica" panose="020B0604020202030204" pitchFamily="34" charset="0"/>
              </a:rPr>
              <a:t>空气好像浓稠的牛奶</a:t>
            </a:r>
            <a:r>
              <a:rPr lang="en-US" altLang="zh-CN" sz="1600" dirty="0">
                <a:solidFill>
                  <a:schemeClr val="accent4">
                    <a:lumMod val="60000"/>
                    <a:lumOff val="40000"/>
                  </a:schemeClr>
                </a:solidFill>
                <a:latin typeface="Helvetica" panose="020B0604020202030204" pitchFamily="34" charset="0"/>
              </a:rPr>
              <a:t>//</a:t>
            </a:r>
            <a:endParaRPr lang="zh-CN" altLang="en-US" sz="1600" dirty="0">
              <a:solidFill>
                <a:schemeClr val="accent4">
                  <a:lumMod val="60000"/>
                  <a:lumOff val="40000"/>
                </a:schemeClr>
              </a:solidFill>
              <a:latin typeface="Helvetica" panose="020B0604020202030204" pitchFamily="34" charset="0"/>
            </a:endParaRPr>
          </a:p>
        </p:txBody>
      </p:sp>
      <p:sp>
        <p:nvSpPr>
          <p:cNvPr id="22" name="文本框 21"/>
          <p:cNvSpPr txBox="1"/>
          <p:nvPr/>
        </p:nvSpPr>
        <p:spPr>
          <a:xfrm>
            <a:off x="3427390" y="5639855"/>
            <a:ext cx="2419848" cy="338554"/>
          </a:xfrm>
          <a:prstGeom prst="rect">
            <a:avLst/>
          </a:prstGeom>
          <a:noFill/>
        </p:spPr>
        <p:txBody>
          <a:bodyPr wrap="square" rtlCol="0">
            <a:spAutoFit/>
          </a:bodyPr>
          <a:lstStyle/>
          <a:p>
            <a:pPr algn="ctr"/>
            <a:r>
              <a:rPr lang="en-US" altLang="zh-CN" sz="1600" dirty="0">
                <a:solidFill>
                  <a:schemeClr val="accent4">
                    <a:lumMod val="60000"/>
                    <a:lumOff val="40000"/>
                  </a:schemeClr>
                </a:solidFill>
                <a:latin typeface="Helvetica" panose="020B0604020202030204" pitchFamily="34" charset="0"/>
              </a:rPr>
              <a:t>//</a:t>
            </a:r>
            <a:r>
              <a:rPr lang="zh-CN" altLang="en-US" sz="1600" dirty="0">
                <a:solidFill>
                  <a:schemeClr val="accent4">
                    <a:lumMod val="60000"/>
                    <a:lumOff val="40000"/>
                  </a:schemeClr>
                </a:solidFill>
                <a:latin typeface="Helvetica" panose="020B0604020202030204" pitchFamily="34" charset="0"/>
              </a:rPr>
              <a:t>十米之外 如同陌路</a:t>
            </a:r>
            <a:r>
              <a:rPr lang="en-US" altLang="zh-CN" sz="1600" dirty="0">
                <a:solidFill>
                  <a:schemeClr val="accent4">
                    <a:lumMod val="60000"/>
                    <a:lumOff val="40000"/>
                  </a:schemeClr>
                </a:solidFill>
                <a:latin typeface="Helvetica" panose="020B0604020202030204" pitchFamily="34" charset="0"/>
              </a:rPr>
              <a:t>//</a:t>
            </a:r>
            <a:endParaRPr lang="zh-CN" altLang="en-US" sz="1600" dirty="0">
              <a:solidFill>
                <a:schemeClr val="accent4">
                  <a:lumMod val="60000"/>
                  <a:lumOff val="40000"/>
                </a:schemeClr>
              </a:solidFill>
              <a:latin typeface="Helvetica" panose="020B0604020202030204" pitchFamily="34" charset="0"/>
            </a:endParaRPr>
          </a:p>
        </p:txBody>
      </p:sp>
      <p:sp>
        <p:nvSpPr>
          <p:cNvPr id="23" name="文本框 22"/>
          <p:cNvSpPr txBox="1"/>
          <p:nvPr/>
        </p:nvSpPr>
        <p:spPr>
          <a:xfrm>
            <a:off x="5976926" y="5667239"/>
            <a:ext cx="2419848" cy="338554"/>
          </a:xfrm>
          <a:prstGeom prst="rect">
            <a:avLst/>
          </a:prstGeom>
          <a:noFill/>
        </p:spPr>
        <p:txBody>
          <a:bodyPr wrap="square" rtlCol="0">
            <a:spAutoFit/>
          </a:bodyPr>
          <a:lstStyle/>
          <a:p>
            <a:pPr algn="ctr"/>
            <a:r>
              <a:rPr lang="en-US" altLang="zh-CN" sz="1600" dirty="0">
                <a:solidFill>
                  <a:schemeClr val="accent4">
                    <a:lumMod val="60000"/>
                    <a:lumOff val="40000"/>
                  </a:schemeClr>
                </a:solidFill>
                <a:latin typeface="Helvetica" panose="020B0604020202030204" pitchFamily="34" charset="0"/>
              </a:rPr>
              <a:t>//</a:t>
            </a:r>
            <a:r>
              <a:rPr lang="zh-CN" altLang="en-US" sz="1600" dirty="0">
                <a:solidFill>
                  <a:schemeClr val="accent4">
                    <a:lumMod val="60000"/>
                    <a:lumOff val="40000"/>
                  </a:schemeClr>
                </a:solidFill>
                <a:latin typeface="Helvetica" panose="020B0604020202030204" pitchFamily="34" charset="0"/>
              </a:rPr>
              <a:t>身边都是“祥云” </a:t>
            </a:r>
            <a:r>
              <a:rPr lang="en-US" altLang="zh-CN" sz="1600" dirty="0">
                <a:solidFill>
                  <a:schemeClr val="accent4">
                    <a:lumMod val="60000"/>
                    <a:lumOff val="40000"/>
                  </a:schemeClr>
                </a:solidFill>
                <a:latin typeface="Helvetica" panose="020B0604020202030204" pitchFamily="34" charset="0"/>
              </a:rPr>
              <a:t>//</a:t>
            </a:r>
            <a:endParaRPr lang="zh-CN" altLang="en-US" sz="1600" dirty="0">
              <a:solidFill>
                <a:schemeClr val="accent4">
                  <a:lumMod val="60000"/>
                  <a:lumOff val="40000"/>
                </a:schemeClr>
              </a:solidFill>
              <a:latin typeface="Helvetica" panose="020B0604020202030204" pitchFamily="34" charset="0"/>
            </a:endParaRPr>
          </a:p>
        </p:txBody>
      </p:sp>
      <p:sp>
        <p:nvSpPr>
          <p:cNvPr id="24" name="文本框 23"/>
          <p:cNvSpPr txBox="1"/>
          <p:nvPr/>
        </p:nvSpPr>
        <p:spPr>
          <a:xfrm>
            <a:off x="8903709" y="5613401"/>
            <a:ext cx="2326032" cy="338554"/>
          </a:xfrm>
          <a:prstGeom prst="rect">
            <a:avLst/>
          </a:prstGeom>
          <a:noFill/>
        </p:spPr>
        <p:txBody>
          <a:bodyPr wrap="square" rtlCol="0">
            <a:spAutoFit/>
          </a:bodyPr>
          <a:lstStyle/>
          <a:p>
            <a:pPr algn="ctr"/>
            <a:r>
              <a:rPr lang="en-US" altLang="zh-CN" sz="1600" dirty="0">
                <a:solidFill>
                  <a:schemeClr val="accent4">
                    <a:lumMod val="60000"/>
                    <a:lumOff val="40000"/>
                  </a:schemeClr>
                </a:solidFill>
                <a:latin typeface="Helvetica" panose="020B0604020202030204" pitchFamily="34" charset="0"/>
              </a:rPr>
              <a:t>//</a:t>
            </a:r>
            <a:r>
              <a:rPr lang="zh-CN" altLang="en-US" sz="1600" dirty="0">
                <a:solidFill>
                  <a:schemeClr val="accent4">
                    <a:lumMod val="60000"/>
                    <a:lumOff val="40000"/>
                  </a:schemeClr>
                </a:solidFill>
                <a:latin typeface="Helvetica" panose="020B0604020202030204" pitchFamily="34" charset="0"/>
              </a:rPr>
              <a:t>前不见人 后不见人</a:t>
            </a:r>
            <a:r>
              <a:rPr lang="en-US" altLang="zh-CN" sz="1600" dirty="0">
                <a:solidFill>
                  <a:schemeClr val="accent4">
                    <a:lumMod val="60000"/>
                    <a:lumOff val="40000"/>
                  </a:schemeClr>
                </a:solidFill>
                <a:latin typeface="Helvetica" panose="020B0604020202030204" pitchFamily="34" charset="0"/>
              </a:rPr>
              <a:t>//</a:t>
            </a:r>
            <a:endParaRPr lang="zh-CN" altLang="en-US" sz="1600" dirty="0">
              <a:solidFill>
                <a:schemeClr val="accent4">
                  <a:lumMod val="60000"/>
                  <a:lumOff val="40000"/>
                </a:schemeClr>
              </a:solidFill>
              <a:latin typeface="Helvetica" panose="020B0604020202030204" pitchFamily="34" charset="0"/>
            </a:endParaRPr>
          </a:p>
        </p:txBody>
      </p:sp>
      <p:cxnSp>
        <p:nvCxnSpPr>
          <p:cNvPr id="20" name="直接连接符 19"/>
          <p:cNvCxnSpPr/>
          <p:nvPr/>
        </p:nvCxnSpPr>
        <p:spPr>
          <a:xfrm>
            <a:off x="5596512" y="6028047"/>
            <a:ext cx="6177643"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38568" y="5564319"/>
            <a:ext cx="6177643"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Tm="16266">
        <p:split orient="vert"/>
      </p:transition>
    </mc:Choice>
    <mc:Fallback>
      <p:transition spd="slow" advTm="16266">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amond(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2"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amond(in)">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amond(in)">
                                      <p:cBhvr>
                                        <p:cTn id="17" dur="2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amond(in)">
                                      <p:cBhvr>
                                        <p:cTn id="2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2"/>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By Anthony DELANOIX"/>
          <p:cNvPicPr>
            <a:picLocks noChangeAspect="1" noChangeArrowheads="1"/>
          </p:cNvPicPr>
          <p:nvPr/>
        </p:nvPicPr>
        <p:blipFill rotWithShape="1">
          <a:blip r:embed="rId1">
            <a:extLst>
              <a:ext uri="{28A0092B-C50C-407E-A947-70E740481C1C}">
                <a14:useLocalDpi xmlns:a14="http://schemas.microsoft.com/office/drawing/2010/main" val="0"/>
              </a:ext>
            </a:extLst>
          </a:blip>
          <a:srcRect t="15554"/>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1588"/>
            <a:ext cx="12192001" cy="6858000"/>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15"/>
          <p:cNvSpPr/>
          <p:nvPr/>
        </p:nvSpPr>
        <p:spPr>
          <a:xfrm>
            <a:off x="4849309" y="2561106"/>
            <a:ext cx="3514725" cy="1732611"/>
          </a:xfrm>
          <a:prstGeom prst="snip2DiagRect">
            <a:avLst/>
          </a:prstGeom>
          <a:solidFill>
            <a:srgbClr val="0428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文本框 1"/>
          <p:cNvSpPr txBox="1"/>
          <p:nvPr/>
        </p:nvSpPr>
        <p:spPr>
          <a:xfrm>
            <a:off x="2977570" y="2673359"/>
            <a:ext cx="3118429" cy="1446550"/>
          </a:xfrm>
          <a:prstGeom prst="rect">
            <a:avLst/>
          </a:prstGeom>
          <a:noFill/>
        </p:spPr>
        <p:txBody>
          <a:bodyPr wrap="square" rtlCol="0">
            <a:spAutoFit/>
          </a:bodyPr>
          <a:lstStyle/>
          <a:p>
            <a:r>
              <a:rPr lang="en-US" altLang="zh-CN" sz="8800" dirty="0">
                <a:solidFill>
                  <a:schemeClr val="bg1"/>
                </a:solidFill>
                <a:latin typeface="Helvetica" panose="020B0604020202030204" pitchFamily="34" charset="0"/>
              </a:rPr>
              <a:t>TWO</a:t>
            </a:r>
            <a:endParaRPr lang="zh-CN" altLang="en-US" sz="8800" dirty="0">
              <a:solidFill>
                <a:schemeClr val="bg1"/>
              </a:solidFill>
              <a:latin typeface="Helvetica" panose="020B0604020202030204" pitchFamily="34" charset="0"/>
            </a:endParaRPr>
          </a:p>
        </p:txBody>
      </p:sp>
      <p:sp>
        <p:nvSpPr>
          <p:cNvPr id="9" name="文本框 8"/>
          <p:cNvSpPr txBox="1"/>
          <p:nvPr/>
        </p:nvSpPr>
        <p:spPr>
          <a:xfrm>
            <a:off x="5844937" y="3073469"/>
            <a:ext cx="2793591" cy="646331"/>
          </a:xfrm>
          <a:prstGeom prst="rect">
            <a:avLst/>
          </a:prstGeom>
          <a:noFill/>
        </p:spPr>
        <p:txBody>
          <a:bodyPr wrap="square" rtlCol="0">
            <a:spAutoFit/>
          </a:bodyPr>
          <a:lstStyle/>
          <a:p>
            <a:r>
              <a:rPr lang="zh-CN" altLang="en-US" sz="3600" dirty="0">
                <a:solidFill>
                  <a:schemeClr val="bg1"/>
                </a:solidFill>
                <a:latin typeface="Helvetica" panose="020B0604020202030204" pitchFamily="34" charset="0"/>
              </a:rPr>
              <a:t>水污染</a:t>
            </a:r>
            <a:endParaRPr lang="zh-CN" altLang="en-US" sz="3600" dirty="0">
              <a:solidFill>
                <a:schemeClr val="bg1"/>
              </a:solidFill>
              <a:latin typeface="Helvetica" panose="020B0604020202030204" pitchFamily="34" charset="0"/>
            </a:endParaRPr>
          </a:p>
        </p:txBody>
      </p:sp>
    </p:spTree>
  </p:cSld>
  <p:clrMapOvr>
    <a:masterClrMapping/>
  </p:clrMapOvr>
  <p:transition spd="slow" advTm="6796">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1000"/>
            <a:lum/>
          </a:blip>
          <a:srcRect/>
          <a:stretch>
            <a:fillRect t="-13000" b="-13000"/>
          </a:stretch>
        </a:blipFill>
        <a:effectLst/>
      </p:bgPr>
    </p:bg>
    <p:spTree>
      <p:nvGrpSpPr>
        <p:cNvPr id="1" name=""/>
        <p:cNvGrpSpPr/>
        <p:nvPr/>
      </p:nvGrpSpPr>
      <p:grpSpPr>
        <a:xfrm>
          <a:off x="0" y="0"/>
          <a:ext cx="0" cy="0"/>
          <a:chOff x="0" y="0"/>
          <a:chExt cx="0" cy="0"/>
        </a:xfrm>
      </p:grpSpPr>
      <p:sp>
        <p:nvSpPr>
          <p:cNvPr id="5" name="文本框 4"/>
          <p:cNvSpPr txBox="1"/>
          <p:nvPr/>
        </p:nvSpPr>
        <p:spPr>
          <a:xfrm>
            <a:off x="4124315" y="199738"/>
            <a:ext cx="7616825" cy="707886"/>
          </a:xfrm>
          <a:prstGeom prst="rect">
            <a:avLst/>
          </a:prstGeom>
          <a:noFill/>
        </p:spPr>
        <p:txBody>
          <a:bodyPr wrap="square" rtlCol="0">
            <a:spAutoFit/>
          </a:bodyPr>
          <a:lstStyle/>
          <a:p>
            <a:r>
              <a:rPr lang="zh-CN" altLang="en-US" sz="2000" dirty="0">
                <a:latin typeface="Arial Rounded MT Bold" panose="020F0704030504030204" pitchFamily="34" charset="0"/>
              </a:rPr>
              <a:t>污染了水就是污染了人类的生命</a:t>
            </a:r>
            <a:endParaRPr lang="en-US" altLang="zh-CN" sz="2000" dirty="0">
              <a:latin typeface="Arial Rounded MT Bold" panose="020F0704030504030204" pitchFamily="34" charset="0"/>
            </a:endParaRPr>
          </a:p>
          <a:p>
            <a:r>
              <a:rPr lang="en-US" altLang="zh-CN" sz="2000" dirty="0">
                <a:latin typeface="Arial Rounded MT Bold" panose="020F0704030504030204" pitchFamily="34" charset="0"/>
              </a:rPr>
              <a:t>Polluted  water is the pollution of human life!</a:t>
            </a:r>
            <a:endParaRPr lang="zh-CN" altLang="en-US" sz="2000" dirty="0">
              <a:latin typeface="Arial Rounded MT Bold" panose="020F0704030504030204" pitchFamily="34" charset="0"/>
            </a:endParaRPr>
          </a:p>
        </p:txBody>
      </p:sp>
      <p:sp>
        <p:nvSpPr>
          <p:cNvPr id="6" name="矩形 5"/>
          <p:cNvSpPr/>
          <p:nvPr/>
        </p:nvSpPr>
        <p:spPr>
          <a:xfrm>
            <a:off x="1045029" y="0"/>
            <a:ext cx="2292350" cy="522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44937" y="-706"/>
            <a:ext cx="2844327" cy="523220"/>
          </a:xfrm>
          <a:prstGeom prst="rect">
            <a:avLst/>
          </a:prstGeom>
          <a:noFill/>
        </p:spPr>
        <p:txBody>
          <a:bodyPr wrap="square" rtlCol="0">
            <a:spAutoFit/>
          </a:bodyPr>
          <a:lstStyle/>
          <a:p>
            <a:pPr algn="ctr"/>
            <a:r>
              <a:rPr lang="zh-CN" altLang="en-US" sz="2800" dirty="0">
                <a:solidFill>
                  <a:schemeClr val="bg1"/>
                </a:solidFill>
                <a:latin typeface="Helvetica" panose="020B0604020202030204" pitchFamily="34" charset="0"/>
              </a:rPr>
              <a:t>水是生命之源</a:t>
            </a:r>
            <a:endParaRPr lang="zh-CN" altLang="en-US" sz="2800" dirty="0">
              <a:solidFill>
                <a:schemeClr val="bg1"/>
              </a:solidFill>
              <a:latin typeface="Helvetica" panose="020B0604020202030204" pitchFamily="34" charset="0"/>
            </a:endParaRPr>
          </a:p>
        </p:txBody>
      </p:sp>
      <p:sp>
        <p:nvSpPr>
          <p:cNvPr id="8" name="文本框 7"/>
          <p:cNvSpPr txBox="1"/>
          <p:nvPr/>
        </p:nvSpPr>
        <p:spPr>
          <a:xfrm>
            <a:off x="476771" y="759925"/>
            <a:ext cx="5252936" cy="646331"/>
          </a:xfrm>
          <a:prstGeom prst="rect">
            <a:avLst/>
          </a:prstGeom>
          <a:noFill/>
        </p:spPr>
        <p:txBody>
          <a:bodyPr wrap="square" rtlCol="0">
            <a:spAutoFit/>
          </a:bodyPr>
          <a:lstStyle/>
          <a:p>
            <a:r>
              <a:rPr lang="zh-CN" altLang="en-US" sz="3600" dirty="0">
                <a:solidFill>
                  <a:schemeClr val="tx1">
                    <a:lumMod val="85000"/>
                    <a:lumOff val="15000"/>
                  </a:schemeClr>
                </a:solidFill>
                <a:latin typeface="Helvetica" panose="020B0604020202030204" pitchFamily="34" charset="0"/>
              </a:rPr>
              <a:t>水污染的来源</a:t>
            </a:r>
            <a:r>
              <a:rPr lang="en-US" altLang="zh-CN" sz="3600" dirty="0">
                <a:solidFill>
                  <a:schemeClr val="tx1">
                    <a:lumMod val="85000"/>
                    <a:lumOff val="15000"/>
                  </a:schemeClr>
                </a:solidFill>
                <a:latin typeface="Helvetica" panose="020B0604020202030204" pitchFamily="34" charset="0"/>
              </a:rPr>
              <a:t> </a:t>
            </a:r>
            <a:endParaRPr lang="zh-CN" altLang="en-US" sz="3600" dirty="0">
              <a:solidFill>
                <a:schemeClr val="tx1">
                  <a:lumMod val="85000"/>
                  <a:lumOff val="15000"/>
                </a:schemeClr>
              </a:solidFill>
              <a:latin typeface="Helvetica" panose="020B0604020202030204" pitchFamily="34" charset="0"/>
            </a:endParaRPr>
          </a:p>
        </p:txBody>
      </p:sp>
      <p:sp>
        <p:nvSpPr>
          <p:cNvPr id="9" name="文本框 8"/>
          <p:cNvSpPr txBox="1"/>
          <p:nvPr/>
        </p:nvSpPr>
        <p:spPr>
          <a:xfrm>
            <a:off x="196715" y="1140151"/>
            <a:ext cx="5252936" cy="5877560"/>
          </a:xfrm>
          <a:prstGeom prst="rect">
            <a:avLst/>
          </a:prstGeom>
          <a:noFill/>
        </p:spPr>
        <p:txBody>
          <a:bodyPr wrap="square" rtlCol="0">
            <a:spAutoFit/>
          </a:bodyPr>
          <a:lstStyle/>
          <a:p>
            <a:endParaRPr lang="en-US" altLang="zh-CN" sz="1600" dirty="0">
              <a:solidFill>
                <a:srgbClr val="00B050"/>
              </a:solidFill>
              <a:latin typeface="楷体" panose="02010609060101010101" pitchFamily="49" charset="-122"/>
              <a:ea typeface="楷体" panose="02010609060101010101" pitchFamily="49" charset="-122"/>
            </a:endParaRPr>
          </a:p>
          <a:p>
            <a:r>
              <a:rPr lang="en-US" altLang="zh-CN" sz="2000" dirty="0">
                <a:solidFill>
                  <a:schemeClr val="accent2"/>
                </a:solidFill>
                <a:latin typeface="楷体" panose="02010609060101010101" pitchFamily="49" charset="-122"/>
                <a:ea typeface="楷体" panose="02010609060101010101" pitchFamily="49" charset="-122"/>
              </a:rPr>
              <a:t>1.</a:t>
            </a:r>
            <a:r>
              <a:rPr lang="zh-CN" altLang="en-US" sz="2000" dirty="0">
                <a:solidFill>
                  <a:schemeClr val="accent2"/>
                </a:solidFill>
                <a:latin typeface="楷体" panose="02010609060101010101" pitchFamily="49" charset="-122"/>
                <a:ea typeface="楷体" panose="02010609060101010101" pitchFamily="49" charset="-122"/>
              </a:rPr>
              <a:t>工业污染源</a:t>
            </a:r>
            <a:endParaRPr lang="zh-CN" altLang="en-US" sz="2000" dirty="0">
              <a:solidFill>
                <a:schemeClr val="accent2"/>
              </a:solidFill>
              <a:latin typeface="楷体" panose="02010609060101010101" pitchFamily="49" charset="-122"/>
              <a:ea typeface="楷体" panose="02010609060101010101" pitchFamily="49" charset="-122"/>
            </a:endParaRPr>
          </a:p>
          <a:p>
            <a:r>
              <a:rPr lang="zh-CN" altLang="en-US" sz="2000" dirty="0">
                <a:solidFill>
                  <a:schemeClr val="accent2"/>
                </a:solidFill>
                <a:latin typeface="楷体" panose="02010609060101010101" pitchFamily="49" charset="-122"/>
                <a:ea typeface="楷体" panose="02010609060101010101" pitchFamily="49" charset="-122"/>
              </a:rPr>
              <a:t>由于不同企业、不同产品、不同工艺、不同原料、不同管理方式，排放的废水水质、水量差异很大。工业废水是水体最重要的污染源。它具有量大、面广、成分复杂、毒性大，不易净化、难处理等特点。</a:t>
            </a:r>
            <a:endParaRPr lang="zh-CN" altLang="en-US" sz="2000" dirty="0">
              <a:solidFill>
                <a:schemeClr val="accent2"/>
              </a:solidFill>
              <a:latin typeface="楷体" panose="02010609060101010101" pitchFamily="49" charset="-122"/>
              <a:ea typeface="楷体" panose="02010609060101010101" pitchFamily="49" charset="-122"/>
            </a:endParaRPr>
          </a:p>
          <a:p>
            <a:r>
              <a:rPr lang="en-US" altLang="zh-CN" sz="2000" dirty="0">
                <a:solidFill>
                  <a:schemeClr val="accent2"/>
                </a:solidFill>
                <a:latin typeface="楷体" panose="02010609060101010101" pitchFamily="49" charset="-122"/>
                <a:ea typeface="楷体" panose="02010609060101010101" pitchFamily="49" charset="-122"/>
              </a:rPr>
              <a:t>2.</a:t>
            </a:r>
            <a:r>
              <a:rPr lang="zh-CN" altLang="en-US" sz="2000" dirty="0">
                <a:solidFill>
                  <a:schemeClr val="accent2"/>
                </a:solidFill>
                <a:latin typeface="楷体" panose="02010609060101010101" pitchFamily="49" charset="-122"/>
                <a:ea typeface="楷体" panose="02010609060101010101" pitchFamily="49" charset="-122"/>
              </a:rPr>
              <a:t>生活污染源</a:t>
            </a:r>
            <a:endParaRPr lang="zh-CN" altLang="en-US" sz="2000" dirty="0">
              <a:solidFill>
                <a:schemeClr val="accent2"/>
              </a:solidFill>
              <a:latin typeface="楷体" panose="02010609060101010101" pitchFamily="49" charset="-122"/>
              <a:ea typeface="楷体" panose="02010609060101010101" pitchFamily="49" charset="-122"/>
            </a:endParaRPr>
          </a:p>
          <a:p>
            <a:r>
              <a:rPr lang="zh-CN" altLang="en-US" sz="2000" dirty="0">
                <a:solidFill>
                  <a:schemeClr val="accent2"/>
                </a:solidFill>
                <a:latin typeface="楷体" panose="02010609060101010101" pitchFamily="49" charset="-122"/>
                <a:ea typeface="楷体" panose="02010609060101010101" pitchFamily="49" charset="-122"/>
              </a:rPr>
              <a:t>主要是生活中各种洗涤水，一般固体物质小于</a:t>
            </a:r>
            <a:r>
              <a:rPr lang="en-US" altLang="zh-CN" sz="2000" dirty="0">
                <a:solidFill>
                  <a:schemeClr val="accent2"/>
                </a:solidFill>
                <a:latin typeface="楷体" panose="02010609060101010101" pitchFamily="49" charset="-122"/>
                <a:ea typeface="楷体" panose="02010609060101010101" pitchFamily="49" charset="-122"/>
              </a:rPr>
              <a:t>1%</a:t>
            </a:r>
            <a:r>
              <a:rPr lang="zh-CN" altLang="en-US" sz="2000" dirty="0">
                <a:solidFill>
                  <a:schemeClr val="accent2"/>
                </a:solidFill>
                <a:latin typeface="楷体" panose="02010609060101010101" pitchFamily="49" charset="-122"/>
                <a:ea typeface="楷体" panose="02010609060101010101" pitchFamily="49" charset="-122"/>
              </a:rPr>
              <a:t>，并多为无毒的无机盐类、需氧有机物类、病原微生物类及洗涤剂。生活污水的最大特点是含氮、磷、硫多，细菌多，用水量具有季节变化规律。</a:t>
            </a:r>
            <a:endParaRPr lang="zh-CN" altLang="en-US" sz="2000" dirty="0">
              <a:solidFill>
                <a:schemeClr val="accent2"/>
              </a:solidFill>
              <a:latin typeface="楷体" panose="02010609060101010101" pitchFamily="49" charset="-122"/>
              <a:ea typeface="楷体" panose="02010609060101010101" pitchFamily="49" charset="-122"/>
            </a:endParaRPr>
          </a:p>
          <a:p>
            <a:r>
              <a:rPr lang="en-US" altLang="zh-CN" sz="2000" dirty="0">
                <a:solidFill>
                  <a:schemeClr val="accent2"/>
                </a:solidFill>
                <a:latin typeface="楷体" panose="02010609060101010101" pitchFamily="49" charset="-122"/>
                <a:ea typeface="楷体" panose="02010609060101010101" pitchFamily="49" charset="-122"/>
              </a:rPr>
              <a:t>3.</a:t>
            </a:r>
            <a:r>
              <a:rPr lang="zh-CN" altLang="en-US" sz="2000" dirty="0">
                <a:solidFill>
                  <a:schemeClr val="accent2"/>
                </a:solidFill>
                <a:latin typeface="楷体" panose="02010609060101010101" pitchFamily="49" charset="-122"/>
                <a:ea typeface="楷体" panose="02010609060101010101" pitchFamily="49" charset="-122"/>
              </a:rPr>
              <a:t>农业污染源</a:t>
            </a:r>
            <a:endParaRPr lang="zh-CN" altLang="en-US" sz="2000" dirty="0">
              <a:solidFill>
                <a:schemeClr val="accent2"/>
              </a:solidFill>
              <a:latin typeface="楷体" panose="02010609060101010101" pitchFamily="49" charset="-122"/>
              <a:ea typeface="楷体" panose="02010609060101010101" pitchFamily="49" charset="-122"/>
            </a:endParaRPr>
          </a:p>
          <a:p>
            <a:r>
              <a:rPr lang="zh-CN" altLang="en-US" sz="2000" dirty="0">
                <a:solidFill>
                  <a:schemeClr val="accent2"/>
                </a:solidFill>
                <a:latin typeface="楷体" panose="02010609060101010101" pitchFamily="49" charset="-122"/>
                <a:ea typeface="楷体" panose="02010609060101010101" pitchFamily="49" charset="-122"/>
              </a:rPr>
              <a:t>包括牲畜粪便、农药、化肥等。农村污水具有两个显著特点：一是有机质、植物营养素及病原微生物含量高；二是农药、化肥含量高。</a:t>
            </a:r>
            <a:endParaRPr lang="zh-CN" altLang="en-US" sz="2000" dirty="0">
              <a:solidFill>
                <a:schemeClr val="accent2"/>
              </a:solidFill>
              <a:latin typeface="楷体" panose="02010609060101010101" pitchFamily="49" charset="-122"/>
              <a:ea typeface="楷体" panose="02010609060101010101" pitchFamily="49" charset="-122"/>
            </a:endParaRPr>
          </a:p>
          <a:p>
            <a:r>
              <a:rPr lang="en-US" altLang="zh-CN" sz="2000" dirty="0">
                <a:solidFill>
                  <a:schemeClr val="accent2"/>
                </a:solidFill>
                <a:latin typeface="楷体" panose="02010609060101010101" pitchFamily="49" charset="-122"/>
                <a:ea typeface="楷体" panose="02010609060101010101" pitchFamily="49" charset="-122"/>
              </a:rPr>
              <a:t>.</a:t>
            </a:r>
            <a:endParaRPr lang="en-US" altLang="zh-CN" sz="2000" dirty="0">
              <a:solidFill>
                <a:schemeClr val="accent2"/>
              </a:solidFill>
              <a:latin typeface="楷体" panose="02010609060101010101" pitchFamily="49" charset="-122"/>
              <a:ea typeface="楷体" panose="02010609060101010101" pitchFamily="49" charset="-122"/>
            </a:endParaRPr>
          </a:p>
        </p:txBody>
      </p:sp>
      <p:sp>
        <p:nvSpPr>
          <p:cNvPr id="10" name="矩形 9"/>
          <p:cNvSpPr/>
          <p:nvPr/>
        </p:nvSpPr>
        <p:spPr>
          <a:xfrm>
            <a:off x="286271" y="907830"/>
            <a:ext cx="190500" cy="350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008279" y="5839422"/>
            <a:ext cx="8108043" cy="398780"/>
          </a:xfrm>
          <a:prstGeom prst="rect">
            <a:avLst/>
          </a:prstGeom>
          <a:noFill/>
        </p:spPr>
        <p:txBody>
          <a:bodyPr wrap="square" rtlCol="0">
            <a:spAutoFit/>
          </a:bodyPr>
          <a:lstStyle/>
          <a:p>
            <a:r>
              <a:rPr lang="zh-CN" altLang="en-US" sz="2000" dirty="0">
                <a:solidFill>
                  <a:schemeClr val="bg2">
                    <a:lumMod val="25000"/>
                  </a:schemeClr>
                </a:solidFill>
                <a:latin typeface="Helvetica" panose="020B0604020202030204" pitchFamily="34" charset="0"/>
              </a:rPr>
              <a:t>不要让地球上最后一滴水成为你的眼泪！</a:t>
            </a:r>
            <a:endParaRPr lang="zh-CN" altLang="en-US" sz="2000" dirty="0">
              <a:solidFill>
                <a:schemeClr val="bg2">
                  <a:lumMod val="25000"/>
                </a:schemeClr>
              </a:solidFill>
              <a:latin typeface="Helvetica" panose="020B0604020202030204" pitchFamily="34" charset="0"/>
            </a:endParaRPr>
          </a:p>
        </p:txBody>
      </p:sp>
      <p:cxnSp>
        <p:nvCxnSpPr>
          <p:cNvPr id="13" name="直接连接符 12"/>
          <p:cNvCxnSpPr/>
          <p:nvPr/>
        </p:nvCxnSpPr>
        <p:spPr>
          <a:xfrm>
            <a:off x="5548076" y="6238228"/>
            <a:ext cx="61776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35195">
            <a:off x="5782788" y="1435318"/>
            <a:ext cx="4299625" cy="4126414"/>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16209">
            <a:off x="8320442" y="2488149"/>
            <a:ext cx="3483718" cy="318135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advTm="18328">
        <p:randomBar dir="vert"/>
      </p:transition>
    </mc:Choice>
    <mc:Fallback>
      <p:transition spd="slow" advTm="18328">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heckerboard(across)">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ox(in)">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arn(inVertical)">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Lst>
  </p:timing>
</p:sld>
</file>

<file path=ppt/tags/tag1.xml><?xml version="1.0" encoding="utf-8"?>
<p:tagLst xmlns:p="http://schemas.openxmlformats.org/presentationml/2006/main">
  <p:tag name="TIMING" val="|0.6"/>
</p:tagLst>
</file>

<file path=ppt/tags/tag10.xml><?xml version="1.0" encoding="utf-8"?>
<p:tagLst xmlns:p="http://schemas.openxmlformats.org/presentationml/2006/main">
  <p:tag name="TIMING" val="|0.8|1.5"/>
</p:tagLst>
</file>

<file path=ppt/tags/tag11.xml><?xml version="1.0" encoding="utf-8"?>
<p:tagLst xmlns:p="http://schemas.openxmlformats.org/presentationml/2006/main">
  <p:tag name="TIMING" val="|5.5"/>
</p:tagLst>
</file>

<file path=ppt/tags/tag12.xml><?xml version="1.0" encoding="utf-8"?>
<p:tagLst xmlns:p="http://schemas.openxmlformats.org/presentationml/2006/main">
  <p:tag name="TIMING" val="|2.2|1.3|2.5"/>
</p:tagLst>
</file>

<file path=ppt/tags/tag13.xml><?xml version="1.0" encoding="utf-8"?>
<p:tagLst xmlns:p="http://schemas.openxmlformats.org/presentationml/2006/main">
  <p:tag name="TIMING" val="|0.9|2.7"/>
</p:tagLst>
</file>

<file path=ppt/tags/tag14.xml><?xml version="1.0" encoding="utf-8"?>
<p:tagLst xmlns:p="http://schemas.openxmlformats.org/presentationml/2006/main">
  <p:tag name="TIMING" val="|1.7|0.8"/>
</p:tagLst>
</file>

<file path=ppt/tags/tag15.xml><?xml version="1.0" encoding="utf-8"?>
<p:tagLst xmlns:p="http://schemas.openxmlformats.org/presentationml/2006/main">
  <p:tag name="TIMING" val="|0.7|1.3|1.6"/>
</p:tagLst>
</file>

<file path=ppt/tags/tag16.xml><?xml version="1.0" encoding="utf-8"?>
<p:tagLst xmlns:p="http://schemas.openxmlformats.org/presentationml/2006/main">
  <p:tag name="TIMING" val="|1|2"/>
</p:tagLst>
</file>

<file path=ppt/tags/tag17.xml><?xml version="1.0" encoding="utf-8"?>
<p:tagLst xmlns:p="http://schemas.openxmlformats.org/presentationml/2006/main">
  <p:tag name="TIMING" val="|1.5|2.3|2.2"/>
</p:tagLst>
</file>

<file path=ppt/tags/tag18.xml><?xml version="1.0" encoding="utf-8"?>
<p:tagLst xmlns:p="http://schemas.openxmlformats.org/presentationml/2006/main">
  <p:tag name="TIMING" val="|0.1|2.9"/>
</p:tagLst>
</file>

<file path=ppt/tags/tag19.xml><?xml version="1.0" encoding="utf-8"?>
<p:tagLst xmlns:p="http://schemas.openxmlformats.org/presentationml/2006/main">
  <p:tag name="TIMING" val="|1.6|3.1|1.5"/>
</p:tagLst>
</file>

<file path=ppt/tags/tag2.xml><?xml version="1.0" encoding="utf-8"?>
<p:tagLst xmlns:p="http://schemas.openxmlformats.org/presentationml/2006/main">
  <p:tag name="TIMING" val="|1|2.5|1.6"/>
</p:tagLst>
</file>

<file path=ppt/tags/tag20.xml><?xml version="1.0" encoding="utf-8"?>
<p:tagLst xmlns:p="http://schemas.openxmlformats.org/presentationml/2006/main">
  <p:tag name="TIMING" val="|1.2|1.5"/>
</p:tagLst>
</file>

<file path=ppt/tags/tag21.xml><?xml version="1.0" encoding="utf-8"?>
<p:tagLst xmlns:p="http://schemas.openxmlformats.org/presentationml/2006/main">
  <p:tag name="TIMING" val="|1.2|2.3"/>
</p:tagLst>
</file>

<file path=ppt/tags/tag3.xml><?xml version="1.0" encoding="utf-8"?>
<p:tagLst xmlns:p="http://schemas.openxmlformats.org/presentationml/2006/main">
  <p:tag name="TIMING" val="|0.8|1.8|1.5"/>
</p:tagLst>
</file>

<file path=ppt/tags/tag4.xml><?xml version="1.0" encoding="utf-8"?>
<p:tagLst xmlns:p="http://schemas.openxmlformats.org/presentationml/2006/main">
  <p:tag name="TIMING" val="|1.2|2.6|2|3.3|2.5|2.3"/>
</p:tagLst>
</file>

<file path=ppt/tags/tag5.xml><?xml version="1.0" encoding="utf-8"?>
<p:tagLst xmlns:p="http://schemas.openxmlformats.org/presentationml/2006/main">
  <p:tag name="TIMING" val="|2.1"/>
</p:tagLst>
</file>

<file path=ppt/tags/tag6.xml><?xml version="1.0" encoding="utf-8"?>
<p:tagLst xmlns:p="http://schemas.openxmlformats.org/presentationml/2006/main">
  <p:tag name="TIMING" val="|0.7|7.2"/>
</p:tagLst>
</file>

<file path=ppt/tags/tag7.xml><?xml version="1.0" encoding="utf-8"?>
<p:tagLst xmlns:p="http://schemas.openxmlformats.org/presentationml/2006/main">
  <p:tag name="TIMING" val="|1.5|1.2|0.9|1.5"/>
</p:tagLst>
</file>

<file path=ppt/tags/tag8.xml><?xml version="1.0" encoding="utf-8"?>
<p:tagLst xmlns:p="http://schemas.openxmlformats.org/presentationml/2006/main">
  <p:tag name="TIMING" val="|2.7"/>
</p:tagLst>
</file>

<file path=ppt/tags/tag9.xml><?xml version="1.0" encoding="utf-8"?>
<p:tagLst xmlns:p="http://schemas.openxmlformats.org/presentationml/2006/main">
  <p:tag name="TIMING" val="|2.8|0.9|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alpha val="2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alpha val="2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c9fdf50def5e995b9d447c056f45a86891b432c8</Template>
  <TotalTime>0</TotalTime>
  <Words>6164</Words>
  <Application>WPS 演示</Application>
  <PresentationFormat>宽屏</PresentationFormat>
  <Paragraphs>430</Paragraphs>
  <Slides>40</Slides>
  <Notes>2</Notes>
  <HiddenSlides>0</HiddenSlides>
  <MMClips>1</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40</vt:i4>
      </vt:variant>
    </vt:vector>
  </HeadingPairs>
  <TitlesOfParts>
    <vt:vector size="70" baseType="lpstr">
      <vt:lpstr>Arial</vt:lpstr>
      <vt:lpstr>宋体</vt:lpstr>
      <vt:lpstr>Wingdings</vt:lpstr>
      <vt:lpstr>Helvetica</vt:lpstr>
      <vt:lpstr>华文行楷</vt:lpstr>
      <vt:lpstr>Broadway</vt:lpstr>
      <vt:lpstr>Calibri</vt:lpstr>
      <vt:lpstr>华文仿宋</vt:lpstr>
      <vt:lpstr>仿宋</vt:lpstr>
      <vt:lpstr>华文楷体</vt:lpstr>
      <vt:lpstr>楷体</vt:lpstr>
      <vt:lpstr>Baskerville Old Face</vt:lpstr>
      <vt:lpstr>Arial Rounded MT Bold</vt:lpstr>
      <vt:lpstr>微软雅黑</vt:lpstr>
      <vt:lpstr>Arial Unicode MS</vt:lpstr>
      <vt:lpstr>Calibri Light</vt:lpstr>
      <vt:lpstr>等线</vt:lpstr>
      <vt:lpstr>华文新魏</vt:lpstr>
      <vt:lpstr>华文隶书</vt:lpstr>
      <vt:lpstr>French Script MT</vt:lpstr>
      <vt:lpstr>Gill Sans Ultra Bold Condensed</vt:lpstr>
      <vt:lpstr>Gill Sans Ultra Bold</vt:lpstr>
      <vt:lpstr>Georgia</vt:lpstr>
      <vt:lpstr>黑体</vt:lpstr>
      <vt:lpstr>Gabriola</vt:lpstr>
      <vt:lpstr>Mongolian Baiti</vt:lpstr>
      <vt:lpstr>Yu Gothic UI Semibold</vt:lpstr>
      <vt:lpstr>Segoe UI Black</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YUJIAN</dc:creator>
  <cp:lastModifiedBy>鱼000</cp:lastModifiedBy>
  <cp:revision>40</cp:revision>
  <dcterms:created xsi:type="dcterms:W3CDTF">2017-12-04T06:04:00Z</dcterms:created>
  <dcterms:modified xsi:type="dcterms:W3CDTF">2017-12-16T03:29:45Z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